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0"/>
  </p:notesMasterIdLst>
  <p:sldIdLst>
    <p:sldId id="256" r:id="rId2"/>
    <p:sldId id="257" r:id="rId3"/>
    <p:sldId id="293" r:id="rId4"/>
    <p:sldId id="259" r:id="rId5"/>
    <p:sldId id="260" r:id="rId6"/>
    <p:sldId id="261" r:id="rId7"/>
    <p:sldId id="262" r:id="rId8"/>
    <p:sldId id="263" r:id="rId9"/>
    <p:sldId id="264" r:id="rId10"/>
    <p:sldId id="265" r:id="rId11"/>
    <p:sldId id="296" r:id="rId12"/>
    <p:sldId id="297" r:id="rId13"/>
    <p:sldId id="299" r:id="rId14"/>
    <p:sldId id="300" r:id="rId15"/>
    <p:sldId id="301" r:id="rId16"/>
    <p:sldId id="302" r:id="rId17"/>
    <p:sldId id="306" r:id="rId18"/>
    <p:sldId id="307" r:id="rId19"/>
    <p:sldId id="308" r:id="rId20"/>
    <p:sldId id="266" r:id="rId21"/>
    <p:sldId id="267" r:id="rId22"/>
    <p:sldId id="268" r:id="rId23"/>
    <p:sldId id="269" r:id="rId24"/>
    <p:sldId id="270" r:id="rId25"/>
    <p:sldId id="303" r:id="rId26"/>
    <p:sldId id="304" r:id="rId27"/>
    <p:sldId id="305" r:id="rId28"/>
    <p:sldId id="315" r:id="rId29"/>
    <p:sldId id="271" r:id="rId30"/>
    <p:sldId id="272" r:id="rId31"/>
    <p:sldId id="310" r:id="rId32"/>
    <p:sldId id="311" r:id="rId33"/>
    <p:sldId id="312" r:id="rId34"/>
    <p:sldId id="313" r:id="rId35"/>
    <p:sldId id="314" r:id="rId36"/>
    <p:sldId id="273" r:id="rId37"/>
    <p:sldId id="274" r:id="rId38"/>
    <p:sldId id="275" r:id="rId39"/>
    <p:sldId id="276" r:id="rId40"/>
    <p:sldId id="277" r:id="rId41"/>
    <p:sldId id="278" r:id="rId42"/>
    <p:sldId id="279" r:id="rId43"/>
    <p:sldId id="280" r:id="rId44"/>
    <p:sldId id="281" r:id="rId45"/>
    <p:sldId id="282" r:id="rId46"/>
    <p:sldId id="283" r:id="rId47"/>
    <p:sldId id="284" r:id="rId48"/>
    <p:sldId id="285" r:id="rId49"/>
    <p:sldId id="286" r:id="rId50"/>
    <p:sldId id="309" r:id="rId51"/>
    <p:sldId id="287" r:id="rId52"/>
    <p:sldId id="288" r:id="rId53"/>
    <p:sldId id="289" r:id="rId54"/>
    <p:sldId id="290" r:id="rId55"/>
    <p:sldId id="291" r:id="rId56"/>
    <p:sldId id="292" r:id="rId57"/>
    <p:sldId id="295" r:id="rId58"/>
    <p:sldId id="294" r:id="rId59"/>
  </p:sldIdLst>
  <p:sldSz cx="9144000" cy="5143500" type="screen16x9"/>
  <p:notesSz cx="6858000" cy="9144000"/>
  <p:embeddedFontLst>
    <p:embeddedFont>
      <p:font typeface="Montserrat" panose="00000500000000000000" pitchFamily="2" charset="0"/>
      <p:regular r:id="rId61"/>
      <p:bold r:id="rId62"/>
      <p:italic r:id="rId63"/>
      <p:boldItalic r:id="rId6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88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3.fntdata"/><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font" Target="fonts/font1.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font" Target="fonts/font4.fntdata"/><Relationship Id="rId69"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a Borges" userId="105e7d24fe8a4a46" providerId="LiveId" clId="{C7776DA7-778E-41A4-A34E-4079BB030B28}"/>
    <pc:docChg chg="custSel addSld modSld">
      <pc:chgData name="Gabriela Borges" userId="105e7d24fe8a4a46" providerId="LiveId" clId="{C7776DA7-778E-41A4-A34E-4079BB030B28}" dt="2026-05-22T12:12:49.351" v="470" actId="1076"/>
      <pc:docMkLst>
        <pc:docMk/>
      </pc:docMkLst>
      <pc:sldChg chg="addSp modSp mod">
        <pc:chgData name="Gabriela Borges" userId="105e7d24fe8a4a46" providerId="LiveId" clId="{C7776DA7-778E-41A4-A34E-4079BB030B28}" dt="2026-05-22T12:12:49.351" v="470" actId="1076"/>
        <pc:sldMkLst>
          <pc:docMk/>
          <pc:sldMk cId="0" sldId="257"/>
        </pc:sldMkLst>
        <pc:spChg chg="add mod">
          <ac:chgData name="Gabriela Borges" userId="105e7d24fe8a4a46" providerId="LiveId" clId="{C7776DA7-778E-41A4-A34E-4079BB030B28}" dt="2026-05-22T12:12:49.351" v="470" actId="1076"/>
          <ac:spMkLst>
            <pc:docMk/>
            <pc:sldMk cId="0" sldId="257"/>
            <ac:spMk id="4" creationId="{0ACFA6C1-56E6-14F7-93A1-7BD20CC5BBB6}"/>
          </ac:spMkLst>
        </pc:spChg>
        <pc:spChg chg="mod">
          <ac:chgData name="Gabriela Borges" userId="105e7d24fe8a4a46" providerId="LiveId" clId="{C7776DA7-778E-41A4-A34E-4079BB030B28}" dt="2026-05-22T12:10:35.303" v="468" actId="20577"/>
          <ac:spMkLst>
            <pc:docMk/>
            <pc:sldMk cId="0" sldId="257"/>
            <ac:spMk id="62" creationId="{00000000-0000-0000-0000-000000000000}"/>
          </ac:spMkLst>
        </pc:spChg>
        <pc:picChg chg="add mod">
          <ac:chgData name="Gabriela Borges" userId="105e7d24fe8a4a46" providerId="LiveId" clId="{C7776DA7-778E-41A4-A34E-4079BB030B28}" dt="2026-05-22T12:10:00.302" v="450" actId="1076"/>
          <ac:picMkLst>
            <pc:docMk/>
            <pc:sldMk cId="0" sldId="257"/>
            <ac:picMk id="2" creationId="{5C7D5EB4-81FF-1097-E2CD-7DEE21C6DF3A}"/>
          </ac:picMkLst>
        </pc:picChg>
        <pc:picChg chg="mod">
          <ac:chgData name="Gabriela Borges" userId="105e7d24fe8a4a46" providerId="LiveId" clId="{C7776DA7-778E-41A4-A34E-4079BB030B28}" dt="2026-05-22T12:10:07.979" v="452" actId="14100"/>
          <ac:picMkLst>
            <pc:docMk/>
            <pc:sldMk cId="0" sldId="257"/>
            <ac:picMk id="61" creationId="{00000000-0000-0000-0000-000000000000}"/>
          </ac:picMkLst>
        </pc:picChg>
      </pc:sldChg>
      <pc:sldChg chg="modSp mod">
        <pc:chgData name="Gabriela Borges" userId="105e7d24fe8a4a46" providerId="LiveId" clId="{C7776DA7-778E-41A4-A34E-4079BB030B28}" dt="2026-03-15T18:17:47.220" v="90" actId="20577"/>
        <pc:sldMkLst>
          <pc:docMk/>
          <pc:sldMk cId="139738435" sldId="305"/>
        </pc:sldMkLst>
      </pc:sldChg>
      <pc:sldChg chg="modSp add mod">
        <pc:chgData name="Gabriela Borges" userId="105e7d24fe8a4a46" providerId="LiveId" clId="{C7776DA7-778E-41A4-A34E-4079BB030B28}" dt="2026-03-15T18:06:55.116" v="63" actId="20577"/>
        <pc:sldMkLst>
          <pc:docMk/>
          <pc:sldMk cId="4012010146" sldId="309"/>
        </pc:sldMkLst>
      </pc:sldChg>
      <pc:sldChg chg="modSp add mod">
        <pc:chgData name="Gabriela Borges" userId="105e7d24fe8a4a46" providerId="LiveId" clId="{C7776DA7-778E-41A4-A34E-4079BB030B28}" dt="2026-03-15T18:21:59.783" v="149" actId="6549"/>
        <pc:sldMkLst>
          <pc:docMk/>
          <pc:sldMk cId="3268610862" sldId="310"/>
        </pc:sldMkLst>
      </pc:sldChg>
      <pc:sldChg chg="modSp add mod">
        <pc:chgData name="Gabriela Borges" userId="105e7d24fe8a4a46" providerId="LiveId" clId="{C7776DA7-778E-41A4-A34E-4079BB030B28}" dt="2026-03-15T18:32:31.580" v="174" actId="20577"/>
        <pc:sldMkLst>
          <pc:docMk/>
          <pc:sldMk cId="427159150" sldId="311"/>
        </pc:sldMkLst>
      </pc:sldChg>
      <pc:sldChg chg="modSp add mod">
        <pc:chgData name="Gabriela Borges" userId="105e7d24fe8a4a46" providerId="LiveId" clId="{C7776DA7-778E-41A4-A34E-4079BB030B28}" dt="2026-03-15T18:32:50.627" v="184" actId="20577"/>
        <pc:sldMkLst>
          <pc:docMk/>
          <pc:sldMk cId="3936998226" sldId="312"/>
        </pc:sldMkLst>
      </pc:sldChg>
      <pc:sldChg chg="modSp add mod">
        <pc:chgData name="Gabriela Borges" userId="105e7d24fe8a4a46" providerId="LiveId" clId="{C7776DA7-778E-41A4-A34E-4079BB030B28}" dt="2026-03-15T18:31:18.736" v="166" actId="6549"/>
        <pc:sldMkLst>
          <pc:docMk/>
          <pc:sldMk cId="1780732041" sldId="313"/>
        </pc:sldMkLst>
      </pc:sldChg>
      <pc:sldChg chg="modSp add mod">
        <pc:chgData name="Gabriela Borges" userId="105e7d24fe8a4a46" providerId="LiveId" clId="{C7776DA7-778E-41A4-A34E-4079BB030B28}" dt="2026-03-15T18:33:16.049" v="187" actId="14100"/>
        <pc:sldMkLst>
          <pc:docMk/>
          <pc:sldMk cId="1567599739" sldId="314"/>
        </pc:sldMkLst>
      </pc:sldChg>
      <pc:sldChg chg="modSp add mod">
        <pc:chgData name="Gabriela Borges" userId="105e7d24fe8a4a46" providerId="LiveId" clId="{C7776DA7-778E-41A4-A34E-4079BB030B28}" dt="2026-03-15T18:37:24.752" v="243" actId="114"/>
        <pc:sldMkLst>
          <pc:docMk/>
          <pc:sldMk cId="326639197" sldId="31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D3A99B1-AC3B-3C54-9343-CD4BFBBB625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5981594-D1E6-FE9F-60FC-2F9E7F6E033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63A660A-9D5B-AE44-0F57-B519B598FCB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93719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7CBE68F-D19D-B6EE-1DFC-006DCB06395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ED8774E-ED44-4B2B-1E18-29A42557C5C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F32E4FF-3539-1E7A-9C07-D4D14B7D735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5860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9448432-4E95-F814-7629-613D04D8FCE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D7D01D1-2780-6FF0-B0B9-EEC9C9877E2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C89E81B-FFB5-AAC5-F984-2EF4D04D06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4610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B99A520-8E88-61A4-0523-F0429939B72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0B48CF7-FCFC-3BA1-D9EB-B6E9B4FB485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6429B45-2D49-E73D-9E4E-CEE9704F20D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56389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C6C9F26-C0EE-051F-4604-2DD6A820EC2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DB82350-8BB1-E8E6-8E06-244DCAF5D9F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F6FEE81-B4EC-0DF1-B385-91B8433782C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1792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A8FF921-3235-3653-5443-37719FB898D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ABE5480-D926-3832-EB91-77083AAC3E3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D600FD6-8E95-C942-4E1A-3E4CB00849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8609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EA18A7A-7D2B-5091-DA10-90BC95E4C06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019AF63-B360-5C3D-56DD-A7A7890339F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680F525-4DD8-8EEF-6842-9519CC01B14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611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640CC7B-FB5E-D35A-A75F-A44625DDD25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1B24873-4E38-0F89-230A-86FCA458837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5359AF3-CCFD-129C-B420-061308C39D0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51100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910B124-DC19-D009-52A6-0FB2353D4FD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BE828F5-0B05-1590-A168-D6D22DCCDE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A7B35B-E1EE-D2D8-A8B2-481ECE3EBDC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09575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F1B448-35BC-913A-5F54-4C27397B047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79E7F35-6F27-6578-0AED-8E158278A32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D61890-236D-2AAE-6655-BB66DB625A5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60247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e81b60749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5F43FE1-7CCB-02B9-A6C8-096F1B0F732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61F3CCB-C66F-69F7-3625-A4DF30D0B23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B55482C-B3D9-75EF-F48F-BC7E79CE81B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64729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740E293-F392-7E70-A9A5-A34420E1BA6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ABD2FC-B7A7-D38C-67B5-95F9DFAA73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68FF0DB-7C47-CF2C-69A1-2798A2AEB6C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904311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E7180F1-758F-D354-5E01-3771CFDC092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7B25457-7F14-26FC-A99C-BF60F621D8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9642AE2-482A-F662-1496-345F168677E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428193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FCDB590-984E-DB1B-1FE6-87B961492E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9AA58B4-92AE-DC38-CB85-F4036AC2D6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22D933C-F2FC-FE2A-EEC5-193C95FE1EA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696113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2CB4EAC-D590-086C-05EB-C964098689D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06A138A-B7CB-FFE9-F97F-E1C9163532A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B955ECC-3EEB-D397-9FE7-EC62E219D75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512657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3C99277B-2741-A253-C62B-B0871C938F3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2706715-BD30-B871-1BA8-C26F6A663F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B72B09A-276D-9037-3F2A-495F9793DCD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092396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83E1ADC-6ACF-988D-3D52-FEA51F1F7AE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C825A55-FEFC-6F55-2167-5D9BBCC07A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DBD41D8-43C1-D214-0F2B-ED98026115E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835942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DE11AF3-183B-B2DE-FDE0-3748B8E99F5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6305062-8F7A-1866-57EA-73F4BA54DDE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A3E0705-D751-8FFD-2F64-1847C0A5AF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155037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AF8C6B7-52FE-16B8-C67B-166DAF214BB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5D61BEF-DC83-B324-005F-04D59E15F46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8DAD4F3-C563-DD31-03AB-5FC74218D99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521827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17FD5DD-E5BD-01A1-BFCB-61D60CA9D48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656E901-1E70-EE6F-AE0A-C6BFABD9F2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FA0821C-BE01-913D-79E0-9AD8F486C38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0376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049A609-CB86-2262-1558-BC21884BD48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176B1A9-741C-BDA8-F8FC-C0E43734FAD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5C09C5A-A87A-EED2-49F9-B26EAA2D3D8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622777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132F7AA-D81C-913F-759D-95A7A6EE4CDD}"/>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F8430C6-416E-C0F3-2851-88DF730948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EA2D079-7D87-E1AC-14F1-2891FD0F57D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372085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692065B-410D-FF50-A97B-FD084EC42A6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92579AF-9C54-435A-5695-DB91F2EC760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58F6D865-B4EA-F71E-6366-8E2C132F9D3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4061717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AA807CC-3F4D-EDC4-995B-ECBB931B1D0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8096912B-F93B-42EA-6457-E5134BA8FB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CC298-C053-A01C-09DB-B0A72E68BB6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863038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2A58266-B470-B2CF-3897-4474B97EA85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7AFB2D8-838A-7D59-8543-E8BF2EAE0DC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74D30-0A9B-07A5-4225-0A69FF6AB22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933368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D67BA29-DDD0-7CA5-2422-DF7DA649B2E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237DAF4-A55D-080A-5649-D0CF1A7E12B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6664A83-F73E-7C30-829D-7CD2F609E0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813051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B28D2AA7-67B0-D626-ABA2-FD0657A037D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619D8D2-358B-42E4-75CE-6E8A7845D73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E818EF6-CFEC-F0A8-86EE-DCFE2D016F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908671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AFFA4CB-53F3-EF19-77E8-3BD8F0C5A80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8709DF1-60FA-ED27-3263-79CC09FBA4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38EBA4C6-5E4D-0F5B-ABB0-28554226668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19738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F8DBFC8-7101-5F23-E282-B19F5C76D09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B9B714A-7CCE-8EDE-BFA9-824BD2B2950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593B2DF-0FA4-D52E-1B28-69D80032AC8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28497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08229CB-52FF-30CE-6FE1-4FC50496A44B}"/>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5B040AF-6B21-0D20-BCD9-27862663ABE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3C6D693-3043-27CE-81C1-B37E8C73E49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1398610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941388A-B0EF-5520-1CA2-20D829A61A8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57E5FD6-69B8-0F63-6538-FAD5127B0C1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503208E-7982-3C55-F9D2-AC0281A684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8612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3F1DD31-FCC6-F3A0-E50B-6950E04C55E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B4B8A7-67FB-E5E7-FE11-D407FE7D68B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9202D3E-BCBC-AF7D-2A35-C6519E29BEF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93401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0FA9116-8F1C-B354-E2CB-A695413CA0F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D4694FF-9302-182A-89B2-781A5CDDD46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F242FF62-83D6-C81F-FEA4-6CAB957F673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543539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334D334-62AB-B977-E6AB-4786A4EFFFB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37891D2-4674-3AFD-7810-161CFAA517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9D5BB52-A91B-728B-D066-B293B75E30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105633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0BC6826-C2D0-A03F-ADEE-E4DA8CF11E0F}"/>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CEE0A79-5089-F478-C2F8-6A0E3DB85D1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18BDD03-A52A-9D2E-C351-EE553974DAE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0828570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53713F9-0C4A-AFCA-368E-86FB309AD27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EF309A3-0F81-DF06-E313-5B5B9252675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5739B16-24B6-E5E8-35B0-1F8AC9027F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529237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37F74D1-A272-809D-B6D3-EEBEA68DFA6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9A15977B-EF9B-0972-1026-9C8C930FD0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4B9E2EA-A07A-7D18-0C9F-582C56C6081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952834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D7589A2-A941-E3BF-E7F8-FDFBEF96FFA0}"/>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AFC5094-7C3B-2326-5F77-5AF1CEB17EA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B85FA37-D459-C4E0-6B73-66A1DE8B5AE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1158373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B1F7EBA-AF2B-F5ED-51B7-C5287213427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573E0F5C-81C5-9C80-3C3E-2AA4E74F17D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01FD269F-41EC-5F12-AA18-70695376267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941197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DDF7C00-C484-BCE6-2F0F-3271FCF174A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368A0F1A-D91F-EEAE-17CE-475BA4580F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6C6D9C9-D31B-3F5C-DBA0-991C5EC167C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9957540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519BCB3-6BC5-FF53-19DE-0D827F647B1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0A2B433-A668-F52A-7A0D-0F82F2D9920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B24D3A1-27E1-3C75-E538-1F8B2E6DBBF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094664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00DB1A6-E664-0011-4DA3-558AB097753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4BFEBBF-5A68-BC22-E4DF-70355A454F9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A7ED16C-0BC9-EF36-D36C-499E049FCFE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36903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573247B-3945-E6C7-1584-98AEEF83CF5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3F73972-D416-73E0-27B4-16212F0293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2304A32-697B-49BA-3C65-6EF370C5936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25760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8D9C552-E279-D636-18B6-975278B1A5B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1092BE35-7E21-861D-9A46-66D73B852C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85CFC299-1A89-E0D3-0D96-7399E8F6D26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4530563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26A8382-326A-1639-301E-610ABAB96E0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0C06997-670F-322D-E0B0-2764A713365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82DFC52-CFC6-36A5-BBA4-117F416FD31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997708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D4F30BD-DCDC-DDA4-9D4F-026F20021D8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0BC804D-F37F-3EE8-BB14-E535372538C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5CD24E2-FC76-EB1E-5FC2-F97DD855163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9898712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C182EAF-39DA-948E-2716-B456B030CB2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E4E5C2F-6329-1729-1AAA-A1919D100A6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3777C81-9594-A68A-7F53-96CC4A6E322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3219028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8439EB8-F99A-4273-A9E6-EB77DE4F154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E190A2E-F1F0-3313-6282-0F17AC2F34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A205E35-F276-EFD8-1C14-398E874CA6C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9168858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B5AF4FE-A7C7-BFEF-C456-6EB4ED44FE7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B7E309C-DBC6-DB63-315D-7A040AD17D4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7773B93-01E2-E052-F349-A61924E263F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4244749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CE21487-A765-397E-4C40-FADE8C963B9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AFA8311-B1C3-CF09-365B-49EE5A8353E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5588A64-22C1-398E-32FC-A6798224C1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7353744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23EE9714-0EB9-24B2-29E2-947E6270D5B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8167DCC-0FE0-0B61-1157-3E103C1E869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B409D4A-154E-6D26-AE21-B95A46C1860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467458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1C42B53-9B28-1E0E-16F7-CC06505CE6F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BAF44F4E-9D41-1772-2124-0B5D2F01017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1905A4F2-84E7-DCF1-DAD6-633EB311BB7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459452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41803963-3578-890B-F89C-0404AD8798E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4132A40-9075-6176-143E-580521FA3D5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FEF033C-89E8-E9D6-17D9-9E81BA25851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58856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EA6ED84-A79D-FFC9-EF97-494CE875C6F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0281DE5F-93D2-6850-8B87-BC379ADC110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2D33B99-D62C-12A1-2CFA-2091E5CFE0A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9873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58DD22EA-FA53-D855-416F-9A6AAAB35509}"/>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B607C60-56E7-398B-19D8-F8E11BDFBC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4926291C-BFB6-B121-255E-2BB0A806A29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1741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A6AFFE0A-5F49-6220-9CDB-AADD116476EA}"/>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5FA73A7-F96E-8095-A054-D73E9CF91CF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BFA73DB-A5AB-AE0A-54A4-F9AC70328EA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6288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esquisa.apps.tcu.gov.br/documento/acordao-completo/*/NUMACORDAO%3A2192%20ANOACORDAO%3A2025%20COLEGIADO%3A%22Plen%C3%A1rio%22/DTRELEVANCIA%20desc%2C%20NUMACORDAOINT%20desc/0"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s://www.planalto.gov.br/ccivil_03/_Ato2019-2022/2021/Lei/L14133.htm#art175%C2%A71.0" TargetMode="External"/><Relationship Id="rId5" Type="http://schemas.openxmlformats.org/officeDocument/2006/relationships/hyperlink" Target="https://www.planalto.gov.br/ccivil_03/_Ato2019-2022/2021/Lei/L14133.htm#art174%C2%A73a" TargetMode="External"/><Relationship Id="rId4" Type="http://schemas.openxmlformats.org/officeDocument/2006/relationships/hyperlink" Target="https://www.planalto.gov.br/ccivil_03/_Ato2019-2022/2021/Lei/L14133.htm#art174%C2%A73-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hyperlink" Target="https://virtual.tce.sc.gov.br/pwa/#/processo?nu_proc=2500109253" TargetMode="External"/><Relationship Id="rId4" Type="http://schemas.openxmlformats.org/officeDocument/2006/relationships/hyperlink" Target="https://alimentador-epapyrus.tce.sc.gov.br/alimentador-epapyrus/rest/api/v1/voto/link/OGZmNTliNGMtNzI1OS00NDg1LWI3MzktNWQwM2RiOTM0YmM1"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s://www.gov.br/compras/pt-br/acesso-a-informacao/comunicados/2025/no-40-25-renovacao-de-quantitativos-das-atas-de-registro-de-preco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hyperlink" Target="https://www.planalto.gov.br/ccivil_03/_Ato2023-2026/2023/Lei/L14770.htm#art1"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hyperlink" Target="https://www.planalto.gov.br/ccivil_03/_ato2019-2022/2021/lei/l14133.htm#art23"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hyperlink" Target="https://contas.tcu.gov.br/sagas/SvlVisualizarRelVotoAcRtf?codFiltro=SAGAS-SESSAO-ENCERRADA&amp;seOcultaPagina=S&amp;item0=904211"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hyperlink" Target="https://zenite.blog.br/dispensa-e-inexigibilidade-de-licitacao-para-registro-de-precos/"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5" Type="http://schemas.openxmlformats.org/officeDocument/2006/relationships/hyperlink" Target="https://www.planalto.gov.br/ccivil_03/_Ato2023-2026/2023/Decreto/D11430.htm#art9" TargetMode="External"/><Relationship Id="rId4" Type="http://schemas.openxmlformats.org/officeDocument/2006/relationships/hyperlink" Target="https://www.planalto.gov.br/ccivil_03/_Ato2023-2026/2023/Decreto/D11430.htm"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hyperlink" Target="https://www.planalto.gov.br/ccivil_03/_Ato2023-2026/2025/Decreto/D12516.htm#art1" TargetMode="External"/><Relationship Id="rId4" Type="http://schemas.openxmlformats.org/officeDocument/2006/relationships/hyperlink" Target="https://www.planalto.gov.br/ccivil_03/_Ato2019-2022/2021/Lei/L14133.htm#art6xvi"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hyperlink" Target="https://www.planalto.gov.br/ccivil_03/_Ato2023-2026/2025/Decreto/D12516.htm#art1" TargetMode="External"/><Relationship Id="rId4" Type="http://schemas.openxmlformats.org/officeDocument/2006/relationships/hyperlink" Target="https://www.planalto.gov.br/ccivil_03/_Ato2019-2022/2021/Lei/L14133.htm#art60iii"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licitacoesecontratos.tcu.gov.br/5-9-1-credenciamento-2/" TargetMode="Externa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hyperlink" Target="https://www.planalto.gov.br/ccivil_03/leis/lcp/Lcp147.htm#art1"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 Id="rId6" Type="http://schemas.openxmlformats.org/officeDocument/2006/relationships/hyperlink" Target="https://www.planalto.gov.br/ccivil_03/_Ato2019-2022/2021/Lei/L14133.htm#art4" TargetMode="External"/><Relationship Id="rId5" Type="http://schemas.openxmlformats.org/officeDocument/2006/relationships/hyperlink" Target="https://www.planalto.gov.br/ccivil_03/leis/lcp/Lcp147.htm#art1" TargetMode="External"/><Relationship Id="rId4" Type="http://schemas.openxmlformats.org/officeDocument/2006/relationships/hyperlink" Target="https://pesquisa.in.gov.br/imprensa/jsp/visualiza/index.jsp?data=20/04/2017&amp;jornal=1&amp;pagina=7&amp;totalArquivos=276"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hyperlink" Target="https://www.planalto.gov.br/ccivil_03/_Ato2019-2022/2021/Lei/L14133.htm#art4" TargetMode="External"/><Relationship Id="rId4" Type="http://schemas.openxmlformats.org/officeDocument/2006/relationships/hyperlink" Target="https://www.planalto.gov.br/ccivil_03/leis/lcp/Lcp147.htm#art1"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www.conjur.com.br/2022-jul-10/opiniao-credenciamento-lei-licitaco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925033" y="882502"/>
            <a:ext cx="6113720" cy="1985129"/>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pt-BR" sz="3900" b="1" dirty="0">
                <a:solidFill>
                  <a:srgbClr val="FF6C00"/>
                </a:solidFill>
                <a:latin typeface="Montserrat"/>
                <a:ea typeface="Montserrat"/>
                <a:cs typeface="Montserrat"/>
                <a:sym typeface="Montserrat"/>
              </a:rPr>
              <a:t>Instrumentos Auxiliares </a:t>
            </a:r>
          </a:p>
          <a:p>
            <a:pPr marL="0" lvl="0" indent="0" algn="ctr" rtl="0">
              <a:spcBef>
                <a:spcPts val="0"/>
              </a:spcBef>
              <a:spcAft>
                <a:spcPts val="0"/>
              </a:spcAft>
              <a:buNone/>
            </a:pPr>
            <a:r>
              <a:rPr lang="pt-BR" sz="3900" b="1" dirty="0">
                <a:solidFill>
                  <a:srgbClr val="FF6C00"/>
                </a:solidFill>
                <a:latin typeface="Montserrat"/>
                <a:ea typeface="Montserrat"/>
                <a:cs typeface="Montserrat"/>
                <a:sym typeface="Montserrat"/>
              </a:rPr>
              <a:t>&amp;</a:t>
            </a:r>
            <a:endParaRPr sz="3900" b="1" dirty="0">
              <a:solidFill>
                <a:srgbClr val="FF6C00"/>
              </a:solidFill>
              <a:latin typeface="Montserrat"/>
              <a:ea typeface="Montserrat"/>
              <a:cs typeface="Montserrat"/>
              <a:sym typeface="Montserrat"/>
            </a:endParaRPr>
          </a:p>
        </p:txBody>
      </p:sp>
      <p:sp>
        <p:nvSpPr>
          <p:cNvPr id="56" name="Google Shape;56;p13"/>
          <p:cNvSpPr txBox="1"/>
          <p:nvPr/>
        </p:nvSpPr>
        <p:spPr>
          <a:xfrm>
            <a:off x="2424222" y="2199575"/>
            <a:ext cx="5284383" cy="1985129"/>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endParaRPr lang="pt-BR" sz="3900" b="1" dirty="0">
              <a:solidFill>
                <a:srgbClr val="FF6C00"/>
              </a:solidFill>
              <a:latin typeface="Montserrat"/>
              <a:sym typeface="Montserrat"/>
            </a:endParaRPr>
          </a:p>
          <a:p>
            <a:pPr marL="0" lvl="0" indent="0" algn="ctr" rtl="0">
              <a:spcBef>
                <a:spcPts val="0"/>
              </a:spcBef>
              <a:spcAft>
                <a:spcPts val="0"/>
              </a:spcAft>
              <a:buNone/>
            </a:pPr>
            <a:r>
              <a:rPr lang="pt-BR" sz="3900" b="1" dirty="0">
                <a:solidFill>
                  <a:srgbClr val="FF6C00"/>
                </a:solidFill>
                <a:latin typeface="Montserrat"/>
                <a:sym typeface="Montserrat"/>
              </a:rPr>
              <a:t>Cotas nas Licitações</a:t>
            </a:r>
            <a:endParaRPr sz="3900" b="1" dirty="0">
              <a:solidFill>
                <a:srgbClr val="FF6C00"/>
              </a:solidFill>
              <a:latin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51235F-E94C-753F-856B-0352D9E61B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A649595-C6EF-E6F1-717F-7BD0C80ADDE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E384103-06B0-99AF-EA6D-F2F1D833E637}"/>
              </a:ext>
            </a:extLst>
          </p:cNvPr>
          <p:cNvSpPr txBox="1"/>
          <p:nvPr/>
        </p:nvSpPr>
        <p:spPr>
          <a:xfrm>
            <a:off x="935182" y="642868"/>
            <a:ext cx="7949821" cy="4485843"/>
          </a:xfrm>
          <a:prstGeom prst="rect">
            <a:avLst/>
          </a:prstGeom>
          <a:noFill/>
        </p:spPr>
        <p:txBody>
          <a:bodyPr wrap="square">
            <a:spAutoFit/>
          </a:bodyPr>
          <a:lstStyle/>
          <a:p>
            <a:pPr algn="ctr"/>
            <a:endParaRPr lang="pt-BR" sz="1200" dirty="0"/>
          </a:p>
          <a:p>
            <a:pPr algn="ctr"/>
            <a:r>
              <a:rPr lang="pt-BR" sz="1200" b="1" dirty="0"/>
              <a:t>Regras procedimentais gerais do credenciamento</a:t>
            </a:r>
          </a:p>
          <a:p>
            <a:pPr algn="ctr"/>
            <a:endParaRPr lang="pt-BR" sz="1200" dirty="0"/>
          </a:p>
          <a:p>
            <a:pPr marL="171450" lvl="0" indent="-171450">
              <a:buFont typeface="Arial" panose="020B0604020202020204" pitchFamily="34" charset="0"/>
              <a:buChar char="•"/>
            </a:pPr>
            <a:r>
              <a:rPr lang="pt-BR" sz="1200" dirty="0"/>
              <a:t>Divulgação de edital de chamamento público que permita o cadastramento permanente de interessados. Edital, a princípio, não tem prazo e </a:t>
            </a:r>
            <a:r>
              <a:rPr lang="pt-BR" sz="1200" b="1" u="sng" dirty="0"/>
              <a:t>poderá</a:t>
            </a:r>
            <a:r>
              <a:rPr lang="pt-BR" sz="1200" dirty="0"/>
              <a:t> ficar permanentemente aberto. Regulamento federal: “</a:t>
            </a:r>
            <a:r>
              <a:rPr lang="pt-BR" sz="1200" i="1" dirty="0"/>
              <a:t>Art. 5º O credenciamento </a:t>
            </a:r>
            <a:r>
              <a:rPr lang="pt-BR" sz="1200" b="1" i="1" u="sng" dirty="0"/>
              <a:t>ficará permanentemente aberto durante a vigência do edital</a:t>
            </a:r>
            <a:r>
              <a:rPr lang="pt-BR" sz="1200" i="1" dirty="0"/>
              <a:t> e será realizado por meio do Compras.gov.br, observadas as seguintes fases</a:t>
            </a:r>
            <a:r>
              <a:rPr lang="pt-BR" sz="1200" dirty="0"/>
              <a:t>”. </a:t>
            </a:r>
          </a:p>
          <a:p>
            <a:pPr lvl="0"/>
            <a:endParaRPr lang="pt-BR" sz="1200" dirty="0"/>
          </a:p>
          <a:p>
            <a:pPr marL="171450" lvl="0" indent="-171450">
              <a:buFont typeface="Arial" panose="020B0604020202020204" pitchFamily="34" charset="0"/>
              <a:buChar char="•"/>
            </a:pPr>
            <a:r>
              <a:rPr lang="pt-BR" sz="1200" dirty="0"/>
              <a:t>No caso de contratações paralelas, quando não for possível contratar todos os credenciados ao mesmo tempo, necessário fixar um critério de distribuição de demanda no edital de chamamento público.</a:t>
            </a:r>
          </a:p>
          <a:p>
            <a:pPr marL="179388"/>
            <a:r>
              <a:rPr lang="pt-BR" sz="1200" i="1" dirty="0"/>
              <a:t>“Uma vez que não há vencedor, mas uma pluralidade de credenciados aptos ao atendimento da demanda administrativa, necessário resguardar a devida rotatividade ou a ausência de interferência do gestor na escolha, impedindo beneficiamentos a um ou outro credenciado</a:t>
            </a:r>
            <a:r>
              <a:rPr lang="pt-BR" sz="1200" dirty="0"/>
              <a:t>”. (TORRES, Ronny Charles Lopes. Leis de Licitações Públicas comentadas. 16ª ed. São Paulo: Jus Podium, 2025, p. 526.). </a:t>
            </a:r>
          </a:p>
          <a:p>
            <a:pPr marL="179388"/>
            <a:endParaRPr lang="pt-BR" sz="1200" dirty="0"/>
          </a:p>
          <a:p>
            <a:pPr marL="171450" indent="-171450">
              <a:buFont typeface="Arial" panose="020B0604020202020204" pitchFamily="34" charset="0"/>
              <a:buChar char="•"/>
            </a:pPr>
            <a:r>
              <a:rPr lang="pt-BR" sz="1200" dirty="0"/>
              <a:t>Edital deve prever condições padronizadas de contratação e definir valor da contratação nas hipóteses dos incisos I e II do art. 79. </a:t>
            </a:r>
          </a:p>
          <a:p>
            <a:pPr marL="171450" indent="-171450">
              <a:buFont typeface="Arial" panose="020B0604020202020204" pitchFamily="34" charset="0"/>
              <a:buChar char="•"/>
            </a:pPr>
            <a:endParaRPr lang="pt-BR" sz="1200" dirty="0"/>
          </a:p>
          <a:p>
            <a:pPr marL="171450" lvl="0" indent="-171450">
              <a:buFont typeface="Arial" panose="020B0604020202020204" pitchFamily="34" charset="0"/>
              <a:buChar char="•"/>
            </a:pPr>
            <a:r>
              <a:rPr lang="pt-BR" sz="1200" b="1" dirty="0"/>
              <a:t>Etapas/Fases</a:t>
            </a:r>
            <a:r>
              <a:rPr lang="pt-BR" sz="1200" dirty="0"/>
              <a:t>: I - preparatória; II - de divulgação do edital de credenciamento; III - de registro do requerimento de participação; IV - de habilitação; V - recursal; e VI - de divulgação da lista de credenciados.</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976183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F0941AA-D7AB-ECC7-4020-9D221B39DBD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DC9F174-EE99-B23D-7E25-937E97B5812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C7B48DE-2CCA-A7B1-94C8-31E043043EC1}"/>
              </a:ext>
            </a:extLst>
          </p:cNvPr>
          <p:cNvSpPr txBox="1"/>
          <p:nvPr/>
        </p:nvSpPr>
        <p:spPr>
          <a:xfrm>
            <a:off x="867448" y="631579"/>
            <a:ext cx="7949821" cy="4347344"/>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lvl="0"/>
            <a:r>
              <a:rPr lang="pt-BR" sz="1200" b="1" dirty="0"/>
              <a:t>Data da sessão</a:t>
            </a:r>
            <a:r>
              <a:rPr lang="pt-BR" sz="1200" dirty="0"/>
              <a:t>: 17.09.2025</a:t>
            </a:r>
          </a:p>
          <a:p>
            <a:pPr lvl="0"/>
            <a:endParaRPr lang="pt-BR" sz="1200" dirty="0"/>
          </a:p>
          <a:p>
            <a:pPr lvl="0"/>
            <a:r>
              <a:rPr lang="pt-BR" sz="1200" b="1" dirty="0"/>
              <a:t>Relator</a:t>
            </a:r>
            <a:r>
              <a:rPr lang="pt-BR" sz="1200" dirty="0"/>
              <a:t>: Min. </a:t>
            </a:r>
            <a:r>
              <a:rPr lang="pt-BR" sz="1200" dirty="0" err="1"/>
              <a:t>Antonio</a:t>
            </a:r>
            <a:r>
              <a:rPr lang="pt-BR" sz="1200" dirty="0"/>
              <a:t> Anastasia</a:t>
            </a:r>
          </a:p>
          <a:p>
            <a:pPr lvl="0"/>
            <a:endParaRPr lang="pt-BR" sz="1200" dirty="0"/>
          </a:p>
          <a:p>
            <a:pPr lvl="0" algn="just"/>
            <a:r>
              <a:rPr lang="pt-BR" sz="1200" b="1" dirty="0"/>
              <a:t>Objeto do processo</a:t>
            </a:r>
            <a:r>
              <a:rPr lang="pt-BR" sz="1200" dirty="0"/>
              <a:t>: representação a respeito de possíveis irregularidades ocorridas no Credenciamento 1/2023, sob a responsabilidade da Alfândega da Receita Federal do Brasil no Porto de Paranaguá/PR (ALF/PGA), cujo objeto é o credenciamento, como peritos autônomos, de profissionais legalmente habilitados ao exercício de sua formação, para prestar assistência técnica à unidade no Porto de Paranaguá/PR.</a:t>
            </a:r>
          </a:p>
          <a:p>
            <a:pPr lvl="0"/>
            <a:endParaRPr lang="pt-BR" sz="1200" dirty="0"/>
          </a:p>
          <a:p>
            <a:pPr lvl="0"/>
            <a:r>
              <a:rPr lang="pt-BR" sz="1200" b="1" dirty="0"/>
              <a:t>O que foi alegado na representação</a:t>
            </a:r>
            <a:r>
              <a:rPr lang="pt-BR" sz="1200" dirty="0"/>
              <a:t>:</a:t>
            </a:r>
          </a:p>
          <a:p>
            <a:pPr algn="just"/>
            <a:r>
              <a:rPr lang="pt-BR" sz="1100" dirty="0"/>
              <a:t>2. [...]</a:t>
            </a:r>
          </a:p>
          <a:p>
            <a:pPr algn="just"/>
            <a:r>
              <a:rPr lang="pt-BR" sz="1100" b="1" u="sng" dirty="0"/>
              <a:t>4. </a:t>
            </a:r>
            <a:r>
              <a:rPr lang="pt-BR" sz="1100" dirty="0"/>
              <a:t>O representante alega ainda a incompatibilidade do modelo, disciplinado pela Instrução Normativa RFB 2.086/2022, com as normas gerais da Lei 14.133/2021, notadamente no que tange à </a:t>
            </a:r>
            <a:r>
              <a:rPr lang="pt-BR" sz="1100" u="sng" dirty="0"/>
              <a:t>limitação do número de vagas e à utilização de critérios de pontuação para classificar e selecionar os candidatos</a:t>
            </a:r>
            <a:r>
              <a:rPr lang="pt-BR" sz="1100" dirty="0"/>
              <a:t>. </a:t>
            </a:r>
            <a:r>
              <a:rPr lang="pt-BR" sz="1100" u="sng" dirty="0"/>
              <a:t>Questiona ainda a legalidade da fixação de um prazo determinado para as inscrições, </a:t>
            </a:r>
            <a:r>
              <a:rPr lang="pt-BR" sz="1100" dirty="0"/>
              <a:t>o que, segundo o representante, afrontaria a regra do "cadastramento permanente" insculpida na nova Lei de Licitações.</a:t>
            </a:r>
          </a:p>
          <a:p>
            <a:pPr lvl="0"/>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234863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5C3BC3-D8E6-EA6C-362E-77FF2C722C0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60349AD-725A-1B32-AD5D-85719F4AC2D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74A0D0E-7DCE-5C67-EDB1-F1D922175DB7}"/>
              </a:ext>
            </a:extLst>
          </p:cNvPr>
          <p:cNvSpPr txBox="1"/>
          <p:nvPr/>
        </p:nvSpPr>
        <p:spPr>
          <a:xfrm>
            <a:off x="713699" y="793419"/>
            <a:ext cx="7949821" cy="3931846"/>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pPr marL="342900" indent="-342900">
              <a:buAutoNum type="alphaLcParenR"/>
            </a:pPr>
            <a:r>
              <a:rPr lang="pt-BR" sz="1200" dirty="0"/>
              <a:t>Quanto à limitação de vagas com a criação de quadro de reserva de forma que apenas os interessados melhores classificados são credenciados; </a:t>
            </a:r>
          </a:p>
          <a:p>
            <a:pPr marL="342900" indent="-342900">
              <a:buAutoNum type="alphaLcParenR"/>
            </a:pPr>
            <a:endParaRPr lang="pt-BR" sz="1200" dirty="0"/>
          </a:p>
          <a:p>
            <a:pPr algn="just"/>
            <a:r>
              <a:rPr lang="pt-BR" sz="1000" i="1" dirty="0"/>
              <a:t>35. Essas regras da IN/RFB n.º 2.086/2022 podem sugerir que as normas gerais de credenciamento da Lei n.º 14.133/2021 estejam sendo descumpridas, porquanto: a) limitam o número de vagas, o que pode deixar de fora potenciais interessados em prestar serviço de perícia que preencheriam os requisitos do edital; e b) estabelecem critérios de pontuação e classificação dos candidatos, o que viola o princípio da isonomia, com diferenciações dos credenciados na distribuição da demanda.</a:t>
            </a:r>
          </a:p>
          <a:p>
            <a:pPr algn="just"/>
            <a:r>
              <a:rPr lang="pt-BR" sz="1000" i="1" dirty="0"/>
              <a:t>36. No entanto, o processo licitatório (ou sua inexigibilidade, como nestes autos) tem, além do objetivo de assegurar tratamento isonômico entre os licitantes, o objetivo, igualmente relevante, de assegurar a seleção da proposta apta a gerar o resultado de contratação mais vantajoso para a Administração Pública (art. 11 da Lei n.º 14.133/2021).</a:t>
            </a:r>
          </a:p>
          <a:p>
            <a:pPr algn="just"/>
            <a:r>
              <a:rPr lang="pt-BR" sz="1000" i="1" dirty="0"/>
              <a:t>37. São vários, ademais, os princípios que regem a aplicação da Lei n.º 14.133/2021 (vide art. 5.º), os quais devem ser sopesados na interpretação e aplicação de suas normas, sem que haja prevalência absoluta de um deles em detrimento dos demais. Aplicável ao presente caso, como princípios mais relevantes, pode-se citar os da legalidade, da impessoalidade, da eficiência, do interesse público, da igualdade, da eficácia, da motivação, da vinculação ao edital, do julgamento objetivo, da razoabilidade, da competitividade e da proporcionalidade. </a:t>
            </a:r>
          </a:p>
          <a:p>
            <a:endParaRPr lang="pt-BR" sz="1050" dirty="0"/>
          </a:p>
          <a:p>
            <a:r>
              <a:rPr lang="pt-BR" dirty="0"/>
              <a:t> </a:t>
            </a:r>
          </a:p>
        </p:txBody>
      </p:sp>
    </p:spTree>
    <p:extLst>
      <p:ext uri="{BB962C8B-B14F-4D97-AF65-F5344CB8AC3E}">
        <p14:creationId xmlns:p14="http://schemas.microsoft.com/office/powerpoint/2010/main" val="666076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2C4A705-8497-4A8F-0358-7690A25B54E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B23E0F6-76D2-6833-4C69-A7DB8CAF56F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5466A6F-A422-5A4A-57FF-6AD5E4DFA372}"/>
              </a:ext>
            </a:extLst>
          </p:cNvPr>
          <p:cNvSpPr txBox="1"/>
          <p:nvPr/>
        </p:nvSpPr>
        <p:spPr>
          <a:xfrm>
            <a:off x="501707" y="274263"/>
            <a:ext cx="8161814" cy="4624343"/>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pPr marL="342900" indent="-342900">
              <a:buAutoNum type="alphaLcParenR"/>
            </a:pPr>
            <a:r>
              <a:rPr lang="pt-BR" sz="1200" dirty="0"/>
              <a:t>Quanto à limitação de vagas com a criação de quadro de reserva de forma que apenas os interessados melhores classificados são credenciados; </a:t>
            </a:r>
          </a:p>
          <a:p>
            <a:pPr marL="342900" indent="-342900">
              <a:buAutoNum type="alphaLcParenR"/>
            </a:pPr>
            <a:endParaRPr lang="pt-BR" sz="1200" dirty="0"/>
          </a:p>
          <a:p>
            <a:pPr algn="just"/>
            <a:r>
              <a:rPr lang="pt-BR" sz="1100" i="1" dirty="0"/>
              <a:t>38. A leitura das regras do credenciamento da Lei n.º 14.133/2021 (ver parágrafo 24) permite, à luz dos objetivos e princípios acima mencionados, que, a depender do objeto e das circunstâncias envoltas à contratação, possam suas normas ser relativizadas, ou, de outro modo, sofrerem restrições de alcance visando promover a concordância prática desses mesmos objetivos e princípios.</a:t>
            </a:r>
          </a:p>
          <a:p>
            <a:pPr algn="just"/>
            <a:r>
              <a:rPr lang="pt-BR" sz="1100" i="1" dirty="0"/>
              <a:t>39. </a:t>
            </a:r>
            <a:r>
              <a:rPr lang="pt-BR" sz="1100" i="1" u="sng" dirty="0"/>
              <a:t>Nesse sentido, não parece violar a Lei n.º 14.133/2021 a disposição, pela IN/RFB n.º 2.086/2022, de uma quantidade fixa de peritos a serem credenciados, por área de atuação. Tal regra privilegia os princípios da eficiência, da eficácia, da razoabilidade e da proporcionalidade, para citar alguns</a:t>
            </a:r>
            <a:r>
              <a:rPr lang="pt-BR" sz="1100" i="1" dirty="0"/>
              <a:t>.</a:t>
            </a:r>
          </a:p>
          <a:p>
            <a:pPr algn="just"/>
            <a:r>
              <a:rPr lang="pt-BR" sz="1100" i="1" dirty="0"/>
              <a:t>40. </a:t>
            </a:r>
            <a:r>
              <a:rPr lang="pt-BR" sz="1100" i="1" u="sng" dirty="0"/>
              <a:t>A restrição da quantidade de credenciados tende a atrair prestadores mais qualificados do serviço de perícia, o que é mais vantajoso para a Administração Pública em termos de custo-benefício e busca por melhor qualidade e produtividade. Os serviços tendem a ser prestados com mais eficiência e eficácia por um grupo menor de credenciados com alta qualificação do que por um grupo maior com qualificação média inferior</a:t>
            </a:r>
            <a:r>
              <a:rPr lang="pt-BR" sz="1100" i="1" dirty="0"/>
              <a:t>.</a:t>
            </a:r>
          </a:p>
          <a:p>
            <a:pPr algn="just"/>
            <a:r>
              <a:rPr lang="pt-BR" sz="1100" i="1" dirty="0"/>
              <a:t>41. A perícia é um serviço técnico especializado, tanto que a norma prevê segregação por área de atuação. Se, no planejamento da contratação, a Administração escolher uma quantidade adequada de peritos, compatível com as necessidades de cada unidade portuária, o credenciamento não restará desnaturado, permanecendo a inviabilidade de competição justificadora da inexigibilidade de licitação, nos termos do art. 74, inciso IV, da Lei n.º 14.133/2021.</a:t>
            </a:r>
          </a:p>
          <a:p>
            <a:endParaRPr lang="pt-BR" sz="1050" dirty="0"/>
          </a:p>
          <a:p>
            <a:r>
              <a:rPr lang="pt-BR" dirty="0"/>
              <a:t> </a:t>
            </a:r>
          </a:p>
        </p:txBody>
      </p:sp>
    </p:spTree>
    <p:extLst>
      <p:ext uri="{BB962C8B-B14F-4D97-AF65-F5344CB8AC3E}">
        <p14:creationId xmlns:p14="http://schemas.microsoft.com/office/powerpoint/2010/main" val="315966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C52B3C2-0D50-287C-8077-3C983220FC9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0157DDD-9781-FFA7-FD90-5C013808C6B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5029CAA-220E-A590-2073-1743C74EDFC5}"/>
              </a:ext>
            </a:extLst>
          </p:cNvPr>
          <p:cNvSpPr txBox="1"/>
          <p:nvPr/>
        </p:nvSpPr>
        <p:spPr>
          <a:xfrm>
            <a:off x="501707" y="274263"/>
            <a:ext cx="8161814" cy="3801041"/>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r>
              <a:rPr lang="pt-BR" sz="1200" dirty="0"/>
              <a:t>b) Quanto à indicação no edital de critérios de pontuação e classificação dos candidatos, com seleção posterior, por ordem decrescente de pontuação, de acordo com o número de vagas previsto.</a:t>
            </a:r>
          </a:p>
          <a:p>
            <a:pPr algn="just"/>
            <a:r>
              <a:rPr lang="pt-BR" dirty="0"/>
              <a:t> </a:t>
            </a:r>
            <a:endParaRPr lang="pt-BR" sz="1200" i="1" dirty="0"/>
          </a:p>
          <a:p>
            <a:pPr algn="just"/>
            <a:r>
              <a:rPr lang="pt-BR" sz="1200" i="1" dirty="0"/>
              <a:t>43. Tais critérios, além de possuírem natureza objetiva, o que evita arbitrariedades e/ou subjetividades na escolha dos peritos, compatibilizam-se com os princípios do interesse público, da vinculação ao edital, do julgamento objetivo e da competitividade. Eles permitem definir, entre os credenciados, quais terão primazia para serem contratados, a partir de uma métrica objetiva (cálculo da pontuação, nos termos do art. 11, incisos I a III, da IN/RFB n.º 2.086/2022). </a:t>
            </a:r>
            <a:r>
              <a:rPr lang="pt-BR" sz="1200" i="1" u="sng" dirty="0"/>
              <a:t>Assim, as necessidades da Administração serão atendidas com melhor eficiência e presteza, gerando resultados mais vantajosos para a sociedade</a:t>
            </a:r>
            <a:r>
              <a:rPr lang="pt-BR" sz="1200" i="1" dirty="0"/>
              <a:t>.</a:t>
            </a:r>
          </a:p>
          <a:p>
            <a:pPr algn="just"/>
            <a:r>
              <a:rPr lang="pt-BR" sz="1200" i="1" dirty="0"/>
              <a:t>44. Importante notar que o estabelecimento de critérios de pontuação e classificação não colide necessariamente com o princípio da isonomia, o qual, como uma de suas vertentes, impõe tratar desigualmente os desiguais. </a:t>
            </a:r>
            <a:r>
              <a:rPr lang="pt-BR" sz="1200" i="1" u="sng" dirty="0"/>
              <a:t>A Administração escolher os peritos mais capacitados e experientes para contratar não infringe a isonomia, exceto se ela utilizar de expedientes subjetivos, sem transparência</a:t>
            </a:r>
            <a:r>
              <a:rPr lang="pt-BR" sz="1200" i="1" dirty="0"/>
              <a:t>, o que não é o caso da IN/RFB n.º 2.086/2022.</a:t>
            </a:r>
          </a:p>
          <a:p>
            <a:endParaRPr lang="pt-BR" dirty="0"/>
          </a:p>
        </p:txBody>
      </p:sp>
    </p:spTree>
    <p:extLst>
      <p:ext uri="{BB962C8B-B14F-4D97-AF65-F5344CB8AC3E}">
        <p14:creationId xmlns:p14="http://schemas.microsoft.com/office/powerpoint/2010/main" val="38455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ECC9B01-5537-A34E-503B-8ADAFC22336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5DC5ABD-A279-9809-24F6-A1FF58D6482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D8DC0F7-5668-8419-9674-CEE8B6CBC42B}"/>
              </a:ext>
            </a:extLst>
          </p:cNvPr>
          <p:cNvSpPr txBox="1"/>
          <p:nvPr/>
        </p:nvSpPr>
        <p:spPr>
          <a:xfrm>
            <a:off x="501707" y="274263"/>
            <a:ext cx="8161814" cy="3308598"/>
          </a:xfrm>
          <a:prstGeom prst="rect">
            <a:avLst/>
          </a:prstGeom>
          <a:noFill/>
        </p:spPr>
        <p:txBody>
          <a:bodyPr wrap="square">
            <a:spAutoFit/>
          </a:bodyPr>
          <a:lstStyle/>
          <a:p>
            <a:pPr algn="ctr"/>
            <a:endParaRPr lang="pt-BR" sz="1050" b="1" dirty="0">
              <a:solidFill>
                <a:schemeClr val="accent2"/>
              </a:solidFill>
            </a:endParaRPr>
          </a:p>
          <a:p>
            <a:pPr algn="ctr"/>
            <a:r>
              <a:rPr lang="pt-BR" sz="1200" b="1" dirty="0">
                <a:solidFill>
                  <a:schemeClr val="accent2"/>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accent2"/>
              </a:solidFill>
            </a:endParaRPr>
          </a:p>
          <a:p>
            <a:endParaRPr lang="pt-BR" sz="1200" cap="all" dirty="0"/>
          </a:p>
          <a:p>
            <a:pPr algn="just"/>
            <a:endParaRPr lang="pt-BR" sz="1050" b="1" dirty="0"/>
          </a:p>
          <a:p>
            <a:pPr lvl="0"/>
            <a:r>
              <a:rPr lang="pt-BR" sz="1200" b="1" dirty="0"/>
              <a:t>Posicionamento do Ministério Público no TCU:</a:t>
            </a:r>
          </a:p>
          <a:p>
            <a:pPr lvl="0"/>
            <a:endParaRPr lang="pt-BR" sz="1200" b="1" dirty="0"/>
          </a:p>
          <a:p>
            <a:r>
              <a:rPr lang="pt-BR" dirty="0"/>
              <a:t>c) Sobre o processo de credenciamento dever permanecer aberto durante toda a vigência do edital, de forma a permitir o cadastramento de novos interessados a qualquer tempo: </a:t>
            </a:r>
          </a:p>
          <a:p>
            <a:endParaRPr lang="pt-BR" dirty="0"/>
          </a:p>
          <a:p>
            <a:pPr algn="l">
              <a:buNone/>
            </a:pPr>
            <a:r>
              <a:rPr lang="pt-BR" sz="1200" b="0" i="1" dirty="0">
                <a:solidFill>
                  <a:srgbClr val="424242"/>
                </a:solidFill>
                <a:effectLst/>
                <a:latin typeface="+mj-lt"/>
              </a:rPr>
              <a:t>(...) Se, de modo transparente e prévio, o edital estabelecer um prazo razoável para a entrega da documentação, estará garantido que, naquele período, qualquer interessado realize o seu cadastramento. Não é obrigatório, nem lógico, que o edital de chamamento fique indefinidamente aberto. O importante é que, durante o prazo estabelecido no edital, não haja impedimento a que qualquer interessado se credencie, sendo esse um sentido juridicamente válido de "cadastramento permanente".</a:t>
            </a:r>
          </a:p>
          <a:p>
            <a:pPr algn="l">
              <a:buNone/>
            </a:pPr>
            <a:r>
              <a:rPr lang="pt-BR" sz="1200" b="0" i="1" dirty="0">
                <a:solidFill>
                  <a:srgbClr val="424242"/>
                </a:solidFill>
                <a:effectLst/>
                <a:latin typeface="+mj-lt"/>
              </a:rPr>
              <a:t>55. Seria ilícito, e isso foi aventado nos autos, que, preenchido o número de vagas, fosse interditada a inscrição de novos interessados, antes de encerrado o prazo de inscrição previsto no edital.</a:t>
            </a:r>
          </a:p>
          <a:p>
            <a:endParaRPr lang="pt-BR" dirty="0"/>
          </a:p>
        </p:txBody>
      </p:sp>
    </p:spTree>
    <p:extLst>
      <p:ext uri="{BB962C8B-B14F-4D97-AF65-F5344CB8AC3E}">
        <p14:creationId xmlns:p14="http://schemas.microsoft.com/office/powerpoint/2010/main" val="1602493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F3E62A9-9F6E-F7CE-0714-6AE81B29E25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BB1F42C-EFD6-B552-C2A6-BB806ABF010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21540C6-9967-27E1-2FFF-88093567CD52}"/>
              </a:ext>
            </a:extLst>
          </p:cNvPr>
          <p:cNvSpPr txBox="1"/>
          <p:nvPr/>
        </p:nvSpPr>
        <p:spPr>
          <a:xfrm>
            <a:off x="315590" y="88146"/>
            <a:ext cx="8161814" cy="3970318"/>
          </a:xfrm>
          <a:prstGeom prst="rect">
            <a:avLst/>
          </a:prstGeom>
          <a:noFill/>
        </p:spPr>
        <p:txBody>
          <a:bodyPr wrap="square">
            <a:spAutoFit/>
          </a:bodyPr>
          <a:lstStyle/>
          <a:p>
            <a:pPr algn="ctr"/>
            <a:endParaRPr lang="pt-BR" sz="1200" b="1" dirty="0">
              <a:solidFill>
                <a:schemeClr val="tx1"/>
              </a:solidFill>
            </a:endParaRPr>
          </a:p>
          <a:p>
            <a:pPr algn="ctr"/>
            <a:r>
              <a:rPr lang="pt-BR" sz="1200" b="1" dirty="0">
                <a:solidFill>
                  <a:schemeClr val="tx1"/>
                </a:solidFill>
                <a:hlinkClick r:id="rId4">
                  <a:extLst>
                    <a:ext uri="{A12FA001-AC4F-418D-AE19-62706E023703}">
                      <ahyp:hlinkClr xmlns:ahyp="http://schemas.microsoft.com/office/drawing/2018/hyperlinkcolor" val="tx"/>
                    </a:ext>
                  </a:extLst>
                </a:hlinkClick>
              </a:rPr>
              <a:t>Acórdão 2192/2025-Plenário</a:t>
            </a:r>
            <a:endParaRPr lang="pt-BR" sz="1200" b="1" dirty="0">
              <a:solidFill>
                <a:schemeClr val="tx1"/>
              </a:solidFill>
            </a:endParaRPr>
          </a:p>
          <a:p>
            <a:pPr algn="just"/>
            <a:endParaRPr lang="pt-BR" sz="1200" cap="all" dirty="0">
              <a:solidFill>
                <a:schemeClr val="tx1"/>
              </a:solidFill>
            </a:endParaRPr>
          </a:p>
          <a:p>
            <a:pPr algn="just"/>
            <a:endParaRPr lang="pt-BR" sz="1200" b="1" dirty="0">
              <a:solidFill>
                <a:schemeClr val="tx1"/>
              </a:solidFill>
            </a:endParaRPr>
          </a:p>
          <a:p>
            <a:pPr algn="just"/>
            <a:r>
              <a:rPr lang="pt-BR" sz="1200" b="1" dirty="0">
                <a:solidFill>
                  <a:schemeClr val="tx1"/>
                </a:solidFill>
              </a:rPr>
              <a:t>Posicionamento do TCU</a:t>
            </a:r>
          </a:p>
          <a:p>
            <a:pPr algn="just"/>
            <a:endParaRPr lang="pt-BR" sz="1200" dirty="0">
              <a:solidFill>
                <a:schemeClr val="tx1"/>
              </a:solidFill>
            </a:endParaRPr>
          </a:p>
          <a:p>
            <a:pPr algn="just"/>
            <a:r>
              <a:rPr lang="pt-BR" sz="1200" dirty="0">
                <a:solidFill>
                  <a:schemeClr val="tx1"/>
                </a:solidFill>
              </a:rPr>
              <a:t>Em contratações de serviço de perícia decorrentes de credenciamento, não viola o princípio da isonomia a restrição do número de credenciados por meio de critérios objetivos de pontuação que valorizam a experiência e a qualificação. Trata-se de mecanismo legítimo para selecionar os profissionais mais capacitados, convergindo para a busca da eficiência e para a efetiva proteção do interesse público. (Acórdão 2192/2025-Plenário)</a:t>
            </a:r>
            <a:endParaRPr lang="pt-BR" sz="1200" b="1" dirty="0">
              <a:solidFill>
                <a:schemeClr val="tx1"/>
              </a:solidFill>
            </a:endParaRPr>
          </a:p>
          <a:p>
            <a:pPr algn="just"/>
            <a:endParaRPr lang="pt-BR" sz="1200" b="1" dirty="0">
              <a:solidFill>
                <a:schemeClr val="tx1"/>
              </a:solidFill>
            </a:endParaRPr>
          </a:p>
          <a:p>
            <a:pPr algn="just"/>
            <a:r>
              <a:rPr lang="pt-BR" sz="1200" dirty="0">
                <a:solidFill>
                  <a:schemeClr val="tx1"/>
                </a:solidFill>
              </a:rPr>
              <a:t>O credenciamento de peritos realizado pela Receita Federal, regido por norma interna do órgão, deve guardar compatibilidade com as disposições da Lei 14.133/2021, ainda que o serviço de perícia seja custeado diretamente por agentes privados (importadores e exportadores). O fato de o ônus financeiro ser transferido ao particular interessado na liberação da mercadoria não descaracteriza a natureza pública da contratação ou afasta a incidência dos princípios e das regras que vinculam a Administração. (Acórdão 2192/2025-Plenário) </a:t>
            </a:r>
          </a:p>
          <a:p>
            <a:pPr algn="just"/>
            <a:endParaRPr lang="pt-BR" sz="1200" b="1" dirty="0">
              <a:solidFill>
                <a:schemeClr val="tx1"/>
              </a:solidFill>
            </a:endParaRPr>
          </a:p>
          <a:p>
            <a:pPr algn="just"/>
            <a:r>
              <a:rPr lang="pt-BR" sz="1200" dirty="0">
                <a:solidFill>
                  <a:schemeClr val="tx1"/>
                </a:solidFill>
              </a:rPr>
              <a:t>A expressão "cadastramento permanente de novos interessados", contida no art. 79, parágrafo único, inciso I, da Lei 14.133/2021, não impõe que o credenciamento permaneça indefinidamente aberto a novas inscrições, mas sim que, durante o prazo de inscrição fixado no edital de chamamento, não haja barreiras ao acesso de interessados (art. 5º, caput, do Decreto 11.878/2024). (Acórdão 2192/2025-Plenário)</a:t>
            </a:r>
          </a:p>
        </p:txBody>
      </p:sp>
    </p:spTree>
    <p:extLst>
      <p:ext uri="{BB962C8B-B14F-4D97-AF65-F5344CB8AC3E}">
        <p14:creationId xmlns:p14="http://schemas.microsoft.com/office/powerpoint/2010/main" val="2551881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CD21A47-C86A-E3FB-7806-792532B62A9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46A7515-B018-14DB-879F-8B5497E10EC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0D1F0920-57C2-FB8D-CA52-9933D3D3873A}"/>
              </a:ext>
            </a:extLst>
          </p:cNvPr>
          <p:cNvSpPr txBox="1"/>
          <p:nvPr/>
        </p:nvSpPr>
        <p:spPr>
          <a:xfrm>
            <a:off x="609101" y="449390"/>
            <a:ext cx="8161814" cy="4185761"/>
          </a:xfrm>
          <a:prstGeom prst="rect">
            <a:avLst/>
          </a:prstGeom>
          <a:noFill/>
        </p:spPr>
        <p:txBody>
          <a:bodyPr wrap="square">
            <a:spAutoFit/>
          </a:bodyPr>
          <a:lstStyle/>
          <a:p>
            <a:pPr algn="ctr"/>
            <a:r>
              <a:rPr lang="pt-BR" sz="1200" b="1" dirty="0">
                <a:solidFill>
                  <a:schemeClr val="tx1"/>
                </a:solidFill>
              </a:rPr>
              <a:t>Nova hipótese de credenciamento</a:t>
            </a:r>
          </a:p>
          <a:p>
            <a:pPr algn="ctr"/>
            <a:endParaRPr lang="pt-BR" sz="1200" b="1" dirty="0">
              <a:solidFill>
                <a:schemeClr val="tx1"/>
              </a:solidFill>
            </a:endParaRPr>
          </a:p>
          <a:p>
            <a:pPr algn="just"/>
            <a:endParaRPr lang="pt-BR" sz="1200" b="1" dirty="0">
              <a:solidFill>
                <a:schemeClr val="tx1"/>
              </a:solidFill>
            </a:endParaRPr>
          </a:p>
          <a:p>
            <a:r>
              <a:rPr lang="pt-BR" dirty="0"/>
              <a:t>LEI Nº 15.266, DE 21 DE NOVEMBRO DE 2025</a:t>
            </a:r>
          </a:p>
          <a:p>
            <a:r>
              <a:rPr lang="pt-BR" dirty="0"/>
              <a:t> 	</a:t>
            </a:r>
          </a:p>
          <a:p>
            <a:r>
              <a:rPr lang="pt-BR" i="1" dirty="0"/>
              <a:t>Altera a Lei nº 14.133, de 1º de abril de 2021 (Lei de Licitações e Contratos Administrativos), para prever </a:t>
            </a:r>
            <a:r>
              <a:rPr lang="pt-BR" i="1" dirty="0">
                <a:highlight>
                  <a:srgbClr val="FFFF00"/>
                </a:highlight>
              </a:rPr>
              <a:t>o uso do Sistema de Compras Expressas (</a:t>
            </a:r>
            <a:r>
              <a:rPr lang="pt-BR" i="1" dirty="0" err="1">
                <a:highlight>
                  <a:srgbClr val="FFFF00"/>
                </a:highlight>
              </a:rPr>
              <a:t>Sicx</a:t>
            </a:r>
            <a:r>
              <a:rPr lang="pt-BR" i="1" dirty="0">
                <a:highlight>
                  <a:srgbClr val="FFFF00"/>
                </a:highlight>
              </a:rPr>
              <a:t>)</a:t>
            </a:r>
            <a:r>
              <a:rPr lang="pt-BR" i="1" dirty="0"/>
              <a:t> na contratação de bens e serviços comuns padronizados</a:t>
            </a:r>
            <a:r>
              <a:rPr lang="pt-BR" dirty="0"/>
              <a:t>.</a:t>
            </a:r>
          </a:p>
          <a:p>
            <a:pPr algn="just"/>
            <a:endParaRPr lang="pt-BR" sz="1200" b="1" dirty="0">
              <a:solidFill>
                <a:schemeClr val="tx1"/>
              </a:solidFill>
            </a:endParaRPr>
          </a:p>
          <a:p>
            <a:pPr algn="ctr"/>
            <a:endParaRPr lang="pt-BR" sz="1200" b="1" dirty="0">
              <a:solidFill>
                <a:schemeClr val="tx1"/>
              </a:solidFill>
            </a:endParaRPr>
          </a:p>
          <a:p>
            <a:r>
              <a:rPr lang="pt-BR" dirty="0"/>
              <a:t>Art. 1º A Lei nº 14.133, de 1º de abril de 2021 (Lei de Licitações e Contratos Administrativos), passa a vigorar com as seguintes alterações:</a:t>
            </a:r>
          </a:p>
          <a:p>
            <a:r>
              <a:rPr lang="pt-BR" dirty="0"/>
              <a:t>“Art. 79. .....................................................................................................................................</a:t>
            </a:r>
          </a:p>
          <a:p>
            <a:r>
              <a:rPr lang="pt-BR" dirty="0"/>
              <a:t>.............................................................................................................................................................</a:t>
            </a:r>
          </a:p>
          <a:p>
            <a:r>
              <a:rPr lang="pt-BR" dirty="0">
                <a:highlight>
                  <a:srgbClr val="FFFF00"/>
                </a:highlight>
              </a:rPr>
              <a:t>IV - comércio eletrônico: caso em que a Administração visa a contratar bens e serviços comuns padronizados ofertados no Sistema de Compras Expressas (</a:t>
            </a:r>
            <a:r>
              <a:rPr lang="pt-BR" dirty="0" err="1">
                <a:highlight>
                  <a:srgbClr val="FFFF00"/>
                </a:highlight>
              </a:rPr>
              <a:t>Sicx</a:t>
            </a:r>
            <a:r>
              <a:rPr lang="pt-BR" dirty="0">
                <a:highlight>
                  <a:srgbClr val="FFFF00"/>
                </a:highlight>
              </a:rPr>
              <a:t>).</a:t>
            </a:r>
          </a:p>
          <a:p>
            <a:r>
              <a:rPr lang="pt-BR" dirty="0"/>
              <a:t>§ 1º ...........................................................................................................................................</a:t>
            </a:r>
          </a:p>
          <a:p>
            <a:r>
              <a:rPr lang="pt-BR" dirty="0"/>
              <a:t>.............................................................................................................................................................</a:t>
            </a: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3656351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756D614-EB0D-2419-9380-2CA6CBB8ACD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415B885-AEA9-9E45-1534-BD12460778D0}"/>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F3DBDB8-FBB7-6E32-FD0E-1A1F23A9E3D1}"/>
              </a:ext>
            </a:extLst>
          </p:cNvPr>
          <p:cNvSpPr txBox="1"/>
          <p:nvPr/>
        </p:nvSpPr>
        <p:spPr>
          <a:xfrm>
            <a:off x="609101" y="449390"/>
            <a:ext cx="8161814" cy="6709529"/>
          </a:xfrm>
          <a:prstGeom prst="rect">
            <a:avLst/>
          </a:prstGeom>
          <a:noFill/>
        </p:spPr>
        <p:txBody>
          <a:bodyPr wrap="square">
            <a:spAutoFit/>
          </a:bodyPr>
          <a:lstStyle/>
          <a:p>
            <a:pPr algn="ctr"/>
            <a:r>
              <a:rPr lang="pt-BR" sz="1300" b="1" dirty="0">
                <a:solidFill>
                  <a:schemeClr val="tx1"/>
                </a:solidFill>
              </a:rPr>
              <a:t>Nova hipótese de credenciamento - SICX</a:t>
            </a:r>
          </a:p>
          <a:p>
            <a:pPr algn="just"/>
            <a:endParaRPr lang="pt-BR" sz="1300" b="1" dirty="0">
              <a:solidFill>
                <a:schemeClr val="tx1"/>
              </a:solidFill>
            </a:endParaRPr>
          </a:p>
          <a:p>
            <a:pPr algn="just"/>
            <a:r>
              <a:rPr lang="pt-BR" sz="1300" dirty="0"/>
              <a:t>VII - na hipótese do inciso IV do caput deste artigo, regulamento do Poder Executivo federal disporá sobre:</a:t>
            </a:r>
          </a:p>
          <a:p>
            <a:pPr algn="just"/>
            <a:endParaRPr lang="pt-BR" sz="1300" dirty="0"/>
          </a:p>
          <a:p>
            <a:pPr algn="just"/>
            <a:r>
              <a:rPr lang="pt-BR" sz="1300" dirty="0"/>
              <a:t>a) as condições de admissão e de permanência dos fornecedores, observado o disposto no art. 87 desta Lei;</a:t>
            </a:r>
          </a:p>
          <a:p>
            <a:pPr algn="just"/>
            <a:r>
              <a:rPr lang="pt-BR" sz="1300" dirty="0"/>
              <a:t>b) as regras para inclusão de bens e serviços e para formação e alteração dos preços;</a:t>
            </a:r>
          </a:p>
          <a:p>
            <a:pPr algn="just"/>
            <a:r>
              <a:rPr lang="pt-BR" sz="1300" dirty="0"/>
              <a:t>c) os prazos e os métodos para entrega e recebimento dos bens e serviços;</a:t>
            </a:r>
          </a:p>
          <a:p>
            <a:pPr algn="just"/>
            <a:r>
              <a:rPr lang="pt-BR" sz="1300" dirty="0"/>
              <a:t>d) as regras de instrução processual e de uso da plataforma;</a:t>
            </a:r>
          </a:p>
          <a:p>
            <a:pPr algn="just"/>
            <a:r>
              <a:rPr lang="pt-BR" sz="1300" dirty="0"/>
              <a:t>e) as condições de pagamento, com prazo não superior a 30 (trinta) dias, contado do recebimento do bem ou serviço;</a:t>
            </a:r>
          </a:p>
          <a:p>
            <a:pPr algn="just"/>
            <a:r>
              <a:rPr lang="pt-BR" sz="1300" dirty="0"/>
              <a:t>f) as sanções aplicáveis ao responsável por infrações, observado o disposto nos </a:t>
            </a:r>
            <a:r>
              <a:rPr lang="pt-BR" sz="1300" dirty="0" err="1"/>
              <a:t>arts</a:t>
            </a:r>
            <a:r>
              <a:rPr lang="pt-BR" sz="1300" dirty="0"/>
              <a:t>. 155 a 163 desta Lei.</a:t>
            </a:r>
          </a:p>
          <a:p>
            <a:pPr algn="just"/>
            <a:endParaRPr lang="pt-BR" sz="1300" dirty="0"/>
          </a:p>
          <a:p>
            <a:pPr algn="just"/>
            <a:r>
              <a:rPr lang="pt-BR" sz="1300" dirty="0"/>
              <a:t>§ 2º O </a:t>
            </a:r>
            <a:r>
              <a:rPr lang="pt-BR" sz="1300" dirty="0" err="1"/>
              <a:t>Sicx</a:t>
            </a:r>
            <a:r>
              <a:rPr lang="pt-BR" sz="1300" dirty="0"/>
              <a:t> poderá ser disponibilizado para os órgãos e entidades de que trata o caput do art. 1º desta Lei, para empresas públicas, para sociedades de economia mista e suas subsidiárias e para entidades privadas sem fins lucrativos.” (NR)</a:t>
            </a:r>
          </a:p>
          <a:p>
            <a:pPr algn="just"/>
            <a:endParaRPr lang="pt-BR" sz="1300" b="1" dirty="0">
              <a:solidFill>
                <a:schemeClr val="tx1"/>
              </a:solidFill>
            </a:endParaRPr>
          </a:p>
          <a:p>
            <a:pPr algn="just"/>
            <a:r>
              <a:rPr lang="pt-BR" sz="1300" dirty="0"/>
              <a:t>“Art. 87. Para os fins desta Lei, os órgãos e entidades da Administração Pública deverão utilizar o sistema de registro cadastral unificado disponível no Portal Nacional de Contratações Públicas (PNCP), para efeito de cadastro unificado de licitantes e de contratados, na forma estabelecida em regulamento do Poder Executivo federal.</a:t>
            </a: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1019345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8EFFCAA-B8AD-7402-A74E-6CBE27256EC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1D4C3C4-E0AD-4C4E-0179-39B973CEBC5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747F8F1-D618-F1CA-F5E5-A7C86EF93D78}"/>
              </a:ext>
            </a:extLst>
          </p:cNvPr>
          <p:cNvSpPr txBox="1"/>
          <p:nvPr/>
        </p:nvSpPr>
        <p:spPr>
          <a:xfrm>
            <a:off x="609101" y="449390"/>
            <a:ext cx="8161814" cy="6140142"/>
          </a:xfrm>
          <a:prstGeom prst="rect">
            <a:avLst/>
          </a:prstGeom>
          <a:noFill/>
        </p:spPr>
        <p:txBody>
          <a:bodyPr wrap="square">
            <a:spAutoFit/>
          </a:bodyPr>
          <a:lstStyle/>
          <a:p>
            <a:pPr algn="ctr"/>
            <a:r>
              <a:rPr lang="pt-BR" sz="1300" b="1" dirty="0">
                <a:solidFill>
                  <a:schemeClr val="tx1"/>
                </a:solidFill>
              </a:rPr>
              <a:t>Nova hipótese de credenciamento - SICX</a:t>
            </a:r>
          </a:p>
          <a:p>
            <a:pPr algn="ctr"/>
            <a:endParaRPr lang="pt-BR" sz="1200" b="1" dirty="0">
              <a:solidFill>
                <a:schemeClr val="tx1"/>
              </a:solidFill>
            </a:endParaRPr>
          </a:p>
          <a:p>
            <a:r>
              <a:rPr lang="pt-BR" dirty="0"/>
              <a:t>“Art. 174. É criado o Portal Nacional de Contratações Públicas (PNCP), sítio eletrônico oficial destinado à:</a:t>
            </a:r>
          </a:p>
          <a:p>
            <a:endParaRPr lang="pt-BR" dirty="0"/>
          </a:p>
          <a:p>
            <a:r>
              <a:rPr lang="pt-BR" dirty="0"/>
              <a:t>§ 3º O PNCP deverá, entre outras funcionalidades, oferecer:</a:t>
            </a:r>
          </a:p>
          <a:p>
            <a:endParaRPr lang="pt-BR" dirty="0">
              <a:hlinkClick r:id="rId4"/>
            </a:endParaRPr>
          </a:p>
          <a:p>
            <a:r>
              <a:rPr lang="pt-BR" dirty="0">
                <a:hlinkClick r:id="rId4"/>
              </a:rPr>
              <a:t>(....)</a:t>
            </a:r>
          </a:p>
          <a:p>
            <a:endParaRPr lang="pt-BR" dirty="0">
              <a:highlight>
                <a:srgbClr val="FFFF00"/>
              </a:highlight>
              <a:hlinkClick r:id="rId4"/>
            </a:endParaRPr>
          </a:p>
          <a:p>
            <a:r>
              <a:rPr lang="pt-BR" dirty="0">
                <a:highlight>
                  <a:srgbClr val="FFFF00"/>
                </a:highlight>
                <a:hlinkClick r:id="rId4"/>
              </a:rPr>
              <a:t>VII –</a:t>
            </a:r>
            <a:r>
              <a:rPr lang="pt-BR" dirty="0">
                <a:highlight>
                  <a:srgbClr val="FFFF00"/>
                </a:highlight>
              </a:rPr>
              <a:t> o </a:t>
            </a:r>
            <a:r>
              <a:rPr lang="pt-BR" dirty="0" err="1">
                <a:highlight>
                  <a:srgbClr val="FFFF00"/>
                </a:highlight>
              </a:rPr>
              <a:t>Sicx</a:t>
            </a:r>
            <a:r>
              <a:rPr lang="pt-BR" dirty="0">
                <a:highlight>
                  <a:srgbClr val="FFFF00"/>
                </a:highlight>
              </a:rPr>
              <a:t>.</a:t>
            </a:r>
          </a:p>
          <a:p>
            <a:endParaRPr lang="pt-BR" dirty="0">
              <a:highlight>
                <a:srgbClr val="FFFF00"/>
              </a:highlight>
            </a:endParaRPr>
          </a:p>
          <a:p>
            <a:pPr algn="just"/>
            <a:r>
              <a:rPr lang="pt-BR" dirty="0">
                <a:highlight>
                  <a:srgbClr val="FFFF00"/>
                </a:highlight>
                <a:hlinkClick r:id="rId5"/>
              </a:rPr>
              <a:t>§ 3º-A.</a:t>
            </a:r>
            <a:r>
              <a:rPr lang="pt-BR" dirty="0">
                <a:highlight>
                  <a:srgbClr val="FFFF00"/>
                </a:highlight>
              </a:rPr>
              <a:t> As funcionalidades a que se refere o § 3º deste artigo serão os sistemas adotados e oferecidos pelo Poder Executivo federal.</a:t>
            </a:r>
          </a:p>
          <a:p>
            <a:r>
              <a:rPr lang="pt-BR" dirty="0"/>
              <a:t>..................................................................................................................................................... ” (NR)</a:t>
            </a:r>
          </a:p>
          <a:p>
            <a:r>
              <a:rPr lang="pt-BR" dirty="0"/>
              <a:t>“Art. 175. ...................................................................................................................................</a:t>
            </a:r>
          </a:p>
          <a:p>
            <a:pPr algn="just"/>
            <a:r>
              <a:rPr lang="pt-BR" dirty="0">
                <a:highlight>
                  <a:srgbClr val="FFFF00"/>
                </a:highlight>
                <a:hlinkClick r:id="rId6"/>
              </a:rPr>
              <a:t>§ 1º</a:t>
            </a:r>
            <a:r>
              <a:rPr lang="pt-BR" dirty="0">
                <a:highlight>
                  <a:srgbClr val="FFFF00"/>
                </a:highlight>
              </a:rPr>
              <a:t> Desde que mantida a integração com o PNCP, as contratações poderão ser realizadas por meio de sistema eletrônico fornecido por pessoa jurídica de direito público ou privado, na forma de regulamento do Poder Executivo federal.</a:t>
            </a: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a:p>
            <a:pPr algn="ctr"/>
            <a:endParaRPr lang="pt-BR" sz="1200" b="1" dirty="0">
              <a:solidFill>
                <a:schemeClr val="tx1"/>
              </a:solidFill>
            </a:endParaRPr>
          </a:p>
        </p:txBody>
      </p:sp>
    </p:spTree>
    <p:extLst>
      <p:ext uri="{BB962C8B-B14F-4D97-AF65-F5344CB8AC3E}">
        <p14:creationId xmlns:p14="http://schemas.microsoft.com/office/powerpoint/2010/main" val="246283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304790" y="2322"/>
            <a:ext cx="9448790" cy="5143500"/>
          </a:xfrm>
          <a:prstGeom prst="rect">
            <a:avLst/>
          </a:prstGeom>
          <a:noFill/>
          <a:ln>
            <a:noFill/>
          </a:ln>
        </p:spPr>
      </p:pic>
      <p:sp>
        <p:nvSpPr>
          <p:cNvPr id="62" name="Google Shape;62;p14"/>
          <p:cNvSpPr txBox="1"/>
          <p:nvPr/>
        </p:nvSpPr>
        <p:spPr>
          <a:xfrm>
            <a:off x="-304791" y="237067"/>
            <a:ext cx="9448789" cy="4478119"/>
          </a:xfrm>
          <a:prstGeom prst="rect">
            <a:avLst/>
          </a:prstGeom>
          <a:noFill/>
          <a:ln>
            <a:noFill/>
          </a:ln>
        </p:spPr>
        <p:txBody>
          <a:bodyPr spcFirstLastPara="1" wrap="square" lIns="91425" tIns="91425" rIns="91425" bIns="91425" anchor="t" anchorCtr="0">
            <a:spAutoFit/>
          </a:bodyPr>
          <a:lstStyle/>
          <a:p>
            <a:pPr>
              <a:spcBef>
                <a:spcPts val="1100"/>
              </a:spcBef>
            </a:pPr>
            <a:r>
              <a:rPr lang="pt-BR" sz="1300" b="1" dirty="0">
                <a:solidFill>
                  <a:srgbClr val="002060"/>
                </a:solidFill>
                <a:highlight>
                  <a:srgbClr val="FFFFFF"/>
                </a:highlight>
              </a:rPr>
              <a:t>Gabriela Lira Borges</a:t>
            </a:r>
          </a:p>
          <a:p>
            <a:pPr>
              <a:spcBef>
                <a:spcPts val="1100"/>
              </a:spcBef>
            </a:pPr>
            <a:r>
              <a:rPr lang="pt-BR" sz="1300" b="1" dirty="0">
                <a:solidFill>
                  <a:srgbClr val="002060"/>
                </a:solidFill>
                <a:highlight>
                  <a:srgbClr val="FFFFFF"/>
                </a:highlight>
              </a:rPr>
              <a:t>Consultora Jurídica Especializada, parecerista e professora em Licitações e Contratos Administrativos</a:t>
            </a:r>
          </a:p>
          <a:p>
            <a:pPr>
              <a:spcBef>
                <a:spcPts val="1100"/>
              </a:spcBef>
            </a:pPr>
            <a:r>
              <a:rPr lang="pt-BR" sz="1300" dirty="0" err="1">
                <a:solidFill>
                  <a:srgbClr val="002060"/>
                </a:solidFill>
                <a:highlight>
                  <a:srgbClr val="FFFFFF"/>
                </a:highlight>
              </a:rPr>
              <a:t>Co-autora</a:t>
            </a:r>
            <a:r>
              <a:rPr lang="pt-BR" sz="1300" dirty="0">
                <a:solidFill>
                  <a:srgbClr val="002060"/>
                </a:solidFill>
                <a:highlight>
                  <a:srgbClr val="FFFFFF"/>
                </a:highlight>
              </a:rPr>
              <a:t> da obra </a:t>
            </a:r>
            <a:r>
              <a:rPr lang="pt-BR" sz="1300" b="1" i="1" dirty="0">
                <a:solidFill>
                  <a:srgbClr val="002060"/>
                </a:solidFill>
                <a:highlight>
                  <a:srgbClr val="FFFFFF"/>
                </a:highlight>
              </a:rPr>
              <a:t>Horizontes e Perspectivas da Lei nº 14.133/2021 </a:t>
            </a:r>
            <a:r>
              <a:rPr lang="pt-BR" sz="1300" dirty="0">
                <a:solidFill>
                  <a:srgbClr val="002060"/>
                </a:solidFill>
                <a:highlight>
                  <a:srgbClr val="FFFFFF"/>
                </a:highlight>
              </a:rPr>
              <a:t>(</a:t>
            </a:r>
            <a:r>
              <a:rPr lang="pt-BR" sz="1300" dirty="0" err="1">
                <a:solidFill>
                  <a:srgbClr val="002060"/>
                </a:solidFill>
                <a:highlight>
                  <a:srgbClr val="FFFFFF"/>
                </a:highlight>
              </a:rPr>
              <a:t>Lumen</a:t>
            </a:r>
            <a:r>
              <a:rPr lang="pt-BR" sz="1300" dirty="0">
                <a:solidFill>
                  <a:srgbClr val="002060"/>
                </a:solidFill>
                <a:highlight>
                  <a:srgbClr val="FFFFFF"/>
                </a:highlight>
              </a:rPr>
              <a:t> Juris, 2022).</a:t>
            </a:r>
          </a:p>
          <a:p>
            <a:pPr>
              <a:spcBef>
                <a:spcPts val="1100"/>
              </a:spcBef>
            </a:pPr>
            <a:r>
              <a:rPr lang="pt-BR" sz="1300" b="1" dirty="0">
                <a:solidFill>
                  <a:srgbClr val="002060"/>
                </a:solidFill>
                <a:highlight>
                  <a:srgbClr val="FFFFFF"/>
                </a:highlight>
              </a:rPr>
              <a:t>Experiência prática </a:t>
            </a:r>
          </a:p>
          <a:p>
            <a:pPr>
              <a:spcBef>
                <a:spcPts val="1100"/>
              </a:spcBef>
            </a:pPr>
            <a:r>
              <a:rPr lang="pt-BR" sz="1300" b="1" dirty="0">
                <a:solidFill>
                  <a:srgbClr val="002060"/>
                </a:solidFill>
                <a:highlight>
                  <a:srgbClr val="FFFFFF"/>
                </a:highlight>
              </a:rPr>
              <a:t>Procuradora do  Estado - PGE/AC </a:t>
            </a:r>
            <a:r>
              <a:rPr lang="pt-BR" sz="1300" dirty="0">
                <a:solidFill>
                  <a:srgbClr val="002060"/>
                </a:solidFill>
                <a:highlight>
                  <a:srgbClr val="FFFFFF"/>
                </a:highlight>
              </a:rPr>
              <a:t>(2005 a 2012).</a:t>
            </a:r>
          </a:p>
          <a:p>
            <a:pPr>
              <a:spcBef>
                <a:spcPts val="1100"/>
              </a:spcBef>
            </a:pPr>
            <a:r>
              <a:rPr lang="pt-BR" sz="1300" dirty="0">
                <a:solidFill>
                  <a:srgbClr val="002060"/>
                </a:solidFill>
                <a:highlight>
                  <a:srgbClr val="FFFFFF"/>
                </a:highlight>
              </a:rPr>
              <a:t>Consultora em licitações e contratos Consultoria Zênite (2012 a 2016).</a:t>
            </a:r>
          </a:p>
          <a:p>
            <a:pPr>
              <a:spcBef>
                <a:spcPts val="1100"/>
              </a:spcBef>
            </a:pPr>
            <a:r>
              <a:rPr lang="pt-BR" sz="1300" dirty="0">
                <a:solidFill>
                  <a:srgbClr val="002060"/>
                </a:solidFill>
                <a:highlight>
                  <a:srgbClr val="FFFFFF"/>
                </a:highlight>
              </a:rPr>
              <a:t>Assessora Jurídica em licitações e contratos para o Sistema S (2017 a 2025).</a:t>
            </a:r>
          </a:p>
          <a:p>
            <a:pPr>
              <a:spcBef>
                <a:spcPts val="1100"/>
              </a:spcBef>
            </a:pPr>
            <a:r>
              <a:rPr lang="pt-BR" sz="1300" dirty="0">
                <a:solidFill>
                  <a:srgbClr val="002060"/>
                </a:solidFill>
                <a:highlight>
                  <a:srgbClr val="FFFFFF"/>
                </a:highlight>
              </a:rPr>
              <a:t>Consultora para entidades públicas e privadas, mentora.</a:t>
            </a:r>
          </a:p>
          <a:p>
            <a:pPr>
              <a:spcBef>
                <a:spcPts val="1100"/>
              </a:spcBef>
            </a:pPr>
            <a:r>
              <a:rPr lang="pt-BR" sz="1300" b="1" dirty="0">
                <a:solidFill>
                  <a:srgbClr val="002060"/>
                </a:solidFill>
                <a:highlight>
                  <a:srgbClr val="FFFFFF"/>
                </a:highlight>
              </a:rPr>
              <a:t>Formação Acadêmica</a:t>
            </a:r>
          </a:p>
          <a:p>
            <a:pPr>
              <a:spcBef>
                <a:spcPts val="1100"/>
              </a:spcBef>
            </a:pPr>
            <a:r>
              <a:rPr lang="pt-BR" sz="1300" b="1" dirty="0">
                <a:solidFill>
                  <a:srgbClr val="002060"/>
                </a:solidFill>
                <a:highlight>
                  <a:srgbClr val="FFFFFF"/>
                </a:highlight>
              </a:rPr>
              <a:t>Mestre </a:t>
            </a:r>
            <a:r>
              <a:rPr lang="pt-BR" sz="1300" dirty="0">
                <a:solidFill>
                  <a:srgbClr val="002060"/>
                </a:solidFill>
                <a:highlight>
                  <a:srgbClr val="FFFFFF"/>
                </a:highlight>
              </a:rPr>
              <a:t>em Planejamento e Governança Pública (UTFPR, 2020).</a:t>
            </a:r>
          </a:p>
          <a:p>
            <a:pPr>
              <a:spcBef>
                <a:spcPts val="1100"/>
              </a:spcBef>
            </a:pPr>
            <a:r>
              <a:rPr lang="pt-BR" sz="1300" b="1" dirty="0">
                <a:solidFill>
                  <a:srgbClr val="002060"/>
                </a:solidFill>
                <a:highlight>
                  <a:srgbClr val="FFFFFF"/>
                </a:highlight>
              </a:rPr>
              <a:t>Pós-Graduada</a:t>
            </a:r>
            <a:r>
              <a:rPr lang="pt-BR" sz="1300" dirty="0">
                <a:solidFill>
                  <a:srgbClr val="002060"/>
                </a:solidFill>
                <a:highlight>
                  <a:srgbClr val="FFFFFF"/>
                </a:highlight>
              </a:rPr>
              <a:t> em Direito Tributário (</a:t>
            </a:r>
            <a:r>
              <a:rPr lang="pt-BR" sz="1300" dirty="0" err="1">
                <a:solidFill>
                  <a:srgbClr val="002060"/>
                </a:solidFill>
                <a:highlight>
                  <a:srgbClr val="FFFFFF"/>
                </a:highlight>
              </a:rPr>
              <a:t>Uniderp</a:t>
            </a:r>
            <a:r>
              <a:rPr lang="pt-BR" sz="1300" dirty="0">
                <a:solidFill>
                  <a:srgbClr val="002060"/>
                </a:solidFill>
                <a:highlight>
                  <a:srgbClr val="FFFFFF"/>
                </a:highlight>
              </a:rPr>
              <a:t>/</a:t>
            </a:r>
            <a:r>
              <a:rPr lang="pt-BR" sz="1300" dirty="0" err="1">
                <a:solidFill>
                  <a:srgbClr val="002060"/>
                </a:solidFill>
                <a:highlight>
                  <a:srgbClr val="FFFFFF"/>
                </a:highlight>
              </a:rPr>
              <a:t>Anhaguera</a:t>
            </a:r>
            <a:r>
              <a:rPr lang="pt-BR" sz="1300" dirty="0">
                <a:solidFill>
                  <a:srgbClr val="002060"/>
                </a:solidFill>
                <a:highlight>
                  <a:srgbClr val="FFFFFF"/>
                </a:highlight>
              </a:rPr>
              <a:t>, 2012) e Pós-Graduada em Direito Constitucional pela (UNISUL, 2009). </a:t>
            </a:r>
          </a:p>
          <a:p>
            <a:pPr>
              <a:spcBef>
                <a:spcPts val="1100"/>
              </a:spcBef>
            </a:pPr>
            <a:endParaRPr lang="pt-BR" sz="1300" dirty="0">
              <a:solidFill>
                <a:srgbClr val="002060"/>
              </a:solidFill>
              <a:highlight>
                <a:srgbClr val="FFFFFF"/>
              </a:highlight>
            </a:endParaRPr>
          </a:p>
        </p:txBody>
      </p:sp>
      <p:pic>
        <p:nvPicPr>
          <p:cNvPr id="2" name="Picture 6" descr="Logotipo Instagram pequeno PNG transparente - StickPNG">
            <a:extLst>
              <a:ext uri="{FF2B5EF4-FFF2-40B4-BE49-F238E27FC236}">
                <a16:creationId xmlns:a16="http://schemas.microsoft.com/office/drawing/2014/main" id="{5C7D5EB4-81FF-1097-E2CD-7DEE21C6DF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6870" y="4108858"/>
            <a:ext cx="1938226" cy="860575"/>
          </a:xfrm>
          <a:prstGeom prst="rect">
            <a:avLst/>
          </a:prstGeom>
          <a:noFill/>
          <a:extLst>
            <a:ext uri="{909E8E84-426E-40DD-AFC4-6F175D3DCCD1}">
              <a14:hiddenFill xmlns:a14="http://schemas.microsoft.com/office/drawing/2010/main">
                <a:solidFill>
                  <a:srgbClr val="FFFFFF"/>
                </a:solidFill>
              </a14:hiddenFill>
            </a:ext>
          </a:extLst>
        </p:spPr>
      </p:pic>
      <p:sp>
        <p:nvSpPr>
          <p:cNvPr id="4" name="CaixaDeTexto 3">
            <a:extLst>
              <a:ext uri="{FF2B5EF4-FFF2-40B4-BE49-F238E27FC236}">
                <a16:creationId xmlns:a16="http://schemas.microsoft.com/office/drawing/2014/main" id="{0ACFA6C1-56E6-14F7-93A1-7BD20CC5BBB6}"/>
              </a:ext>
            </a:extLst>
          </p:cNvPr>
          <p:cNvSpPr txBox="1"/>
          <p:nvPr/>
        </p:nvSpPr>
        <p:spPr>
          <a:xfrm>
            <a:off x="3207894" y="4341715"/>
            <a:ext cx="4656666" cy="307777"/>
          </a:xfrm>
          <a:prstGeom prst="rect">
            <a:avLst/>
          </a:prstGeom>
          <a:noFill/>
        </p:spPr>
        <p:txBody>
          <a:bodyPr wrap="square">
            <a:spAutoFit/>
          </a:bodyPr>
          <a:lstStyle/>
          <a:p>
            <a:r>
              <a:rPr lang="pt-BR" sz="1400" b="1" dirty="0">
                <a:solidFill>
                  <a:srgbClr val="0070C0"/>
                </a:solidFill>
                <a:highlight>
                  <a:srgbClr val="FFFFFF"/>
                </a:highlight>
              </a:rPr>
              <a:t>@gabrielaliraborges</a:t>
            </a:r>
            <a:endParaRPr lang="pt-B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3CC7787-6787-D4ED-C8FB-B4A13B6DA90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EB4B05A-9CFA-03AF-F5BA-6C065A370D6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771DB17-2511-4824-874A-67F88D52208F}"/>
              </a:ext>
            </a:extLst>
          </p:cNvPr>
          <p:cNvSpPr txBox="1"/>
          <p:nvPr/>
        </p:nvSpPr>
        <p:spPr>
          <a:xfrm>
            <a:off x="935182" y="642868"/>
            <a:ext cx="7949821" cy="4162678"/>
          </a:xfrm>
          <a:prstGeom prst="rect">
            <a:avLst/>
          </a:prstGeom>
          <a:noFill/>
        </p:spPr>
        <p:txBody>
          <a:bodyPr wrap="square">
            <a:spAutoFit/>
          </a:bodyPr>
          <a:lstStyle/>
          <a:p>
            <a:pPr algn="ctr"/>
            <a:r>
              <a:rPr lang="pt-BR" sz="1050" b="1" dirty="0"/>
              <a:t>DA PRÉ-QUALIFICAÇÃO</a:t>
            </a:r>
          </a:p>
          <a:p>
            <a:pPr algn="ctr"/>
            <a:endParaRPr lang="pt-BR" sz="1050" dirty="0"/>
          </a:p>
          <a:p>
            <a:r>
              <a:rPr lang="pt-BR" sz="1100" b="1" dirty="0"/>
              <a:t>Conceito:</a:t>
            </a:r>
            <a:r>
              <a:rPr lang="pt-BR" sz="1100" dirty="0"/>
              <a:t> é o procedimento técnico-administrativo, prévio à licitação, que permite a antecipação da análise de critérios de habilitação técnica, uma única vez, para diversos certamos. </a:t>
            </a:r>
          </a:p>
          <a:p>
            <a:endParaRPr lang="pt-BR" sz="1100" dirty="0"/>
          </a:p>
          <a:p>
            <a:r>
              <a:rPr lang="pt-BR" sz="1100" b="1" dirty="0"/>
              <a:t>Espécies</a:t>
            </a:r>
            <a:r>
              <a:rPr lang="pt-BR" sz="1100" dirty="0"/>
              <a:t>: Aplica-se para selecionar previamente</a:t>
            </a:r>
          </a:p>
          <a:p>
            <a:r>
              <a:rPr lang="pt-BR" sz="1100" dirty="0"/>
              <a:t>I – licitantes que reúnam condições de habilitação para participar de futura licitação ou de licitação vinculada a programas de obras ou de serviços objetivamente definidos; (pré-qualificação subjetiva). </a:t>
            </a:r>
          </a:p>
          <a:p>
            <a:r>
              <a:rPr lang="pt-BR" sz="1100" dirty="0"/>
              <a:t>II - bens que atendam às exigências técnicas ou de qualidade estabelecidas pela Administração (pré-qualificação objetiva).</a:t>
            </a:r>
          </a:p>
          <a:p>
            <a:endParaRPr lang="pt-BR" sz="1100" dirty="0"/>
          </a:p>
          <a:p>
            <a:r>
              <a:rPr lang="pt-BR" sz="1100" b="1" dirty="0"/>
              <a:t>Abrangência da pré-qualificação</a:t>
            </a:r>
            <a:r>
              <a:rPr lang="pt-BR" sz="1100" dirty="0"/>
              <a:t>: parcial ou total, contemplando parte ou todos os requisitos de habilitação necessários à futura contratação. </a:t>
            </a:r>
          </a:p>
          <a:p>
            <a:r>
              <a:rPr lang="pt-BR" sz="1100" b="1" dirty="0"/>
              <a:t>Prazo para inscrição de interessados:</a:t>
            </a:r>
            <a:r>
              <a:rPr lang="pt-BR" sz="1100" dirty="0"/>
              <a:t> O procedimento de pré-qualificação ficará permanentemente aberto para a inscrição de interessados. (art. 80, § 2°). </a:t>
            </a:r>
          </a:p>
          <a:p>
            <a:r>
              <a:rPr lang="pt-BR" sz="1100" b="1" dirty="0"/>
              <a:t>Devem constar do edital de pré-qualificação: </a:t>
            </a:r>
            <a:endParaRPr lang="pt-BR" sz="1100" dirty="0"/>
          </a:p>
          <a:p>
            <a:pPr lvl="0"/>
            <a:r>
              <a:rPr lang="pt-BR" sz="1100" dirty="0"/>
              <a:t>informações mínimas necessárias para definição do objeto;</a:t>
            </a:r>
          </a:p>
          <a:p>
            <a:pPr lvl="0"/>
            <a:r>
              <a:rPr lang="pt-BR" sz="1100" dirty="0"/>
              <a:t>a modalidade, a forma da futura licitação e os critérios de julgamento.</a:t>
            </a:r>
          </a:p>
          <a:p>
            <a:r>
              <a:rPr lang="pt-BR" sz="1100" b="1" dirty="0"/>
              <a:t>Competência e prazo para análise de documentação</a:t>
            </a:r>
            <a:r>
              <a:rPr lang="pt-BR" sz="1100" dirty="0"/>
              <a:t>: A apresentação de documentos far-se-á perante órgão ou comissão indicada pela Administração, que deverá examiná-los no prazo máximo de 10 (dez) dias úteis e determinar correção ou reapresentação de documentos, quando for o caso, com vistas à ampliação da competição.</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091924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7F07987-E92F-5A34-B4E8-58D4FAC9C88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F801F86-3262-B494-7CEE-0BF92F42C31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C09B4A1-2C8A-510C-F6CB-D6B5CFC9C41F}"/>
              </a:ext>
            </a:extLst>
          </p:cNvPr>
          <p:cNvSpPr txBox="1"/>
          <p:nvPr/>
        </p:nvSpPr>
        <p:spPr>
          <a:xfrm>
            <a:off x="935182" y="642868"/>
            <a:ext cx="7949821" cy="4501232"/>
          </a:xfrm>
          <a:prstGeom prst="rect">
            <a:avLst/>
          </a:prstGeom>
          <a:noFill/>
        </p:spPr>
        <p:txBody>
          <a:bodyPr wrap="square">
            <a:spAutoFit/>
          </a:bodyPr>
          <a:lstStyle/>
          <a:p>
            <a:pPr algn="ctr"/>
            <a:r>
              <a:rPr lang="pt-BR" sz="1100" b="1" dirty="0"/>
              <a:t>DA PRÉ-QUALIFICAÇÃO</a:t>
            </a:r>
          </a:p>
          <a:p>
            <a:pPr algn="ctr"/>
            <a:endParaRPr lang="pt-BR" sz="1100" dirty="0"/>
          </a:p>
          <a:p>
            <a:r>
              <a:rPr lang="pt-BR" sz="1100" b="1" dirty="0"/>
              <a:t>Prazo de validade da pré-qualificação:</a:t>
            </a:r>
            <a:r>
              <a:rPr lang="pt-BR" sz="1100" dirty="0"/>
              <a:t> a) de um ano no máximo e poderá ser atualizada a qualquer tempo e b) não superior ao prazo de validade dos documentos apresentados pelos interessados. </a:t>
            </a:r>
          </a:p>
          <a:p>
            <a:endParaRPr lang="pt-BR" sz="1100" b="1" dirty="0"/>
          </a:p>
          <a:p>
            <a:r>
              <a:rPr lang="pt-BR" sz="1100" b="1" dirty="0"/>
              <a:t>Formação de catálogos de bens e serviços:</a:t>
            </a:r>
            <a:r>
              <a:rPr lang="pt-BR" sz="1100" dirty="0"/>
              <a:t> Os bens e os serviços pré-qualificados deverão integrar o catálogo de bens e serviços da Administração.</a:t>
            </a:r>
          </a:p>
          <a:p>
            <a:endParaRPr lang="pt-BR" sz="1100" b="1" dirty="0"/>
          </a:p>
          <a:p>
            <a:r>
              <a:rPr lang="pt-BR" sz="1100" b="1" dirty="0"/>
              <a:t>Licitação restrita aos pré-qualificados:</a:t>
            </a:r>
            <a:r>
              <a:rPr lang="pt-BR" sz="1100" dirty="0"/>
              <a:t> A licitação que se seguir ao procedimento da pré-qualificação poderá ser restrita a licitantes ou bens pré-qualificados. </a:t>
            </a:r>
          </a:p>
          <a:p>
            <a:endParaRPr lang="pt-BR" sz="1100" b="1" dirty="0"/>
          </a:p>
          <a:p>
            <a:r>
              <a:rPr lang="pt-BR" sz="1100" b="1" dirty="0"/>
              <a:t>Publicidade:</a:t>
            </a:r>
            <a:r>
              <a:rPr lang="pt-BR" sz="1100" dirty="0"/>
              <a:t> Os licitantes e os bens pré-qualificados serão obrigatoriamente divulgados e mantidos à disposição do público. </a:t>
            </a:r>
          </a:p>
          <a:p>
            <a:endParaRPr lang="pt-BR" sz="1100" dirty="0"/>
          </a:p>
          <a:p>
            <a:pPr algn="just"/>
            <a:r>
              <a:rPr lang="pt-BR" sz="1100" i="1" dirty="0">
                <a:solidFill>
                  <a:srgbClr val="FF9900"/>
                </a:solidFill>
              </a:rPr>
              <a:t>BOA IDEIA </a:t>
            </a:r>
            <a:r>
              <a:rPr lang="pt-BR" sz="1100" i="1" dirty="0"/>
              <a:t>: “Compartilhamento do resultado da pré-qualificação entre diversos órgãos. “É possível que diversos órgãos distintos se reúnam para um único processo de pré-qualificação permanente objetiva, destacando um setor para análise de equipamentos de tecnologia de informação, para fins de emissão do respectivo certificado. Assim, a análise técnica do objeto, feita por esse órgão (que possuiria a devida qualificação), serviria a todos os demais órgãos participantes, indicados no edital de pré-qualificação, para suas posteriores licitações, em relação aos tipos de objetos cuja qualidade foi avaliada pelo procedimento (instrumento) auxiliar</a:t>
            </a:r>
            <a:r>
              <a:rPr lang="pt-BR" sz="1100" dirty="0"/>
              <a:t>.” (TORRES, Ronny Charles Lopes. Leis de Licitações Públicas comentadas. 16ª ed. São Paulo: Jus Podium, 2025, p. 552.). </a:t>
            </a: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083506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25CBB82-C13E-BE7C-8A10-F415DD23A5D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A827DC8-A494-B981-78E1-EFA952AF046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09DC378-E7CB-C306-7559-C6ED36F0904A}"/>
              </a:ext>
            </a:extLst>
          </p:cNvPr>
          <p:cNvSpPr txBox="1"/>
          <p:nvPr/>
        </p:nvSpPr>
        <p:spPr>
          <a:xfrm>
            <a:off x="762000" y="457201"/>
            <a:ext cx="7716982" cy="4855175"/>
          </a:xfrm>
          <a:prstGeom prst="rect">
            <a:avLst/>
          </a:prstGeom>
          <a:noFill/>
        </p:spPr>
        <p:txBody>
          <a:bodyPr wrap="square">
            <a:spAutoFit/>
          </a:bodyPr>
          <a:lstStyle/>
          <a:p>
            <a:pPr algn="ctr"/>
            <a:r>
              <a:rPr lang="pt-BR" sz="1100" b="1" dirty="0"/>
              <a:t>SISTEMA DE REGISTRO DE PREÇOS</a:t>
            </a:r>
          </a:p>
          <a:p>
            <a:pPr algn="ctr"/>
            <a:endParaRPr lang="pt-BR" sz="1100" dirty="0"/>
          </a:p>
          <a:p>
            <a:pPr algn="just"/>
            <a:r>
              <a:rPr lang="pt-BR" sz="1100" b="1" dirty="0"/>
              <a:t>Conceito</a:t>
            </a:r>
            <a:r>
              <a:rPr lang="pt-BR" sz="1100" dirty="0"/>
              <a:t>: Conjunto de procedimentos para realização, mediante contratação direta ou licitação nas modalidades pregão ou concorrência, de registro formal de preços relativos a prestação de serviços, a obras e a aquisição e locação de bens para contratações futuras. (art. 6º, XLV). </a:t>
            </a:r>
          </a:p>
          <a:p>
            <a:pPr algn="just"/>
            <a:endParaRPr lang="pt-BR" sz="1100" dirty="0"/>
          </a:p>
          <a:p>
            <a:pPr algn="just"/>
            <a:r>
              <a:rPr lang="pt-BR" sz="1100" b="1" dirty="0"/>
              <a:t>Regulamento federal</a:t>
            </a:r>
            <a:r>
              <a:rPr lang="pt-BR" sz="1100" dirty="0"/>
              <a:t>: Decreto nº 11.462, de 31 de março de 2023. </a:t>
            </a:r>
          </a:p>
          <a:p>
            <a:pPr algn="just"/>
            <a:endParaRPr lang="pt-BR" sz="1100" dirty="0"/>
          </a:p>
          <a:p>
            <a:pPr algn="just"/>
            <a:r>
              <a:rPr lang="pt-BR" sz="1100" b="1" dirty="0"/>
              <a:t>Hipóteses de cabimento: </a:t>
            </a:r>
            <a:r>
              <a:rPr lang="pt-BR" sz="1100" dirty="0"/>
              <a:t>Rol exemplificativo no Decreto Federal</a:t>
            </a:r>
          </a:p>
          <a:p>
            <a:pPr marL="360363" algn="just"/>
            <a:r>
              <a:rPr lang="pt-BR" sz="1100" i="1" dirty="0"/>
              <a:t>Art. 3º  O SRP poderá ser adotado </a:t>
            </a:r>
            <a:r>
              <a:rPr lang="pt-BR" sz="1100" i="1" u="sng" dirty="0"/>
              <a:t>quando a Administração julgar pertinente</a:t>
            </a:r>
            <a:r>
              <a:rPr lang="pt-BR" sz="1100" i="1" dirty="0"/>
              <a:t>, em especial:</a:t>
            </a:r>
            <a:endParaRPr lang="pt-BR" sz="1100" dirty="0"/>
          </a:p>
          <a:p>
            <a:pPr marL="360363" algn="just"/>
            <a:r>
              <a:rPr lang="pt-BR" sz="1100" i="1" dirty="0"/>
              <a:t>I - quando, pelas características do objeto, houver necessidade de contratações permanentes ou frequentes;</a:t>
            </a:r>
            <a:endParaRPr lang="pt-BR" sz="1100" dirty="0"/>
          </a:p>
          <a:p>
            <a:pPr marL="360363" algn="just"/>
            <a:r>
              <a:rPr lang="pt-BR" sz="1100" i="1" dirty="0"/>
              <a:t>II - quando for conveniente a aquisição de bens com previsão de entregas parceladas ou contratação de serviços remunerados por unidade de medida, como quantidade de horas de serviço, postos de trabalho ou em regime de tarefa;</a:t>
            </a:r>
            <a:endParaRPr lang="pt-BR" sz="1100" dirty="0"/>
          </a:p>
          <a:p>
            <a:pPr marL="360363" algn="just"/>
            <a:r>
              <a:rPr lang="pt-BR" sz="1100" i="1" dirty="0"/>
              <a:t>III - quando for conveniente para atendimento a mais de um órgão ou a mais de uma entidade, inclusive nas compras centralizadas;</a:t>
            </a:r>
            <a:endParaRPr lang="pt-BR" sz="1100" dirty="0"/>
          </a:p>
          <a:p>
            <a:pPr marL="360363" algn="just"/>
            <a:r>
              <a:rPr lang="pt-BR" sz="1100" i="1" dirty="0"/>
              <a:t>IV - quando for atender a execução descentralizada de programa ou projeto federal, por meio de compra nacional ou da adesão de que trata o § 2º do art. 32; ou</a:t>
            </a:r>
            <a:endParaRPr lang="pt-BR" sz="1100" dirty="0"/>
          </a:p>
          <a:p>
            <a:pPr marL="360363" algn="just"/>
            <a:r>
              <a:rPr lang="pt-BR" sz="1100" i="1" dirty="0"/>
              <a:t>V - quando, pela natureza do objeto, não for possível definir previamente o quantitativo a ser demandado pela Administração.</a:t>
            </a:r>
          </a:p>
          <a:p>
            <a:pPr marL="360363" algn="just"/>
            <a:endParaRPr lang="pt-BR" sz="1100" dirty="0"/>
          </a:p>
          <a:p>
            <a:pPr algn="just"/>
            <a:r>
              <a:rPr lang="pt-BR" sz="1100" b="1" dirty="0"/>
              <a:t>Principal característica</a:t>
            </a:r>
            <a:r>
              <a:rPr lang="pt-BR" sz="1100" dirty="0"/>
              <a:t>: Ausência de obrigatoriedade na contratação para a Administração. </a:t>
            </a:r>
          </a:p>
          <a:p>
            <a:endParaRPr lang="pt-BR" sz="1100" dirty="0"/>
          </a:p>
          <a:p>
            <a:pPr algn="ctr"/>
            <a:endParaRPr lang="pt-BR" sz="110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21113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D836576-E39A-931D-137C-8502CA04544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6D42A8A-9A43-3096-0F26-1ECA63E94F6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F2EB7F6-D40B-B7A0-CA36-B46E0AA31358}"/>
              </a:ext>
            </a:extLst>
          </p:cNvPr>
          <p:cNvSpPr txBox="1"/>
          <p:nvPr/>
        </p:nvSpPr>
        <p:spPr>
          <a:xfrm>
            <a:off x="533401" y="360218"/>
            <a:ext cx="8042564" cy="5413824"/>
          </a:xfrm>
          <a:prstGeom prst="rect">
            <a:avLst/>
          </a:prstGeom>
          <a:noFill/>
        </p:spPr>
        <p:txBody>
          <a:bodyPr wrap="square">
            <a:spAutoFit/>
          </a:bodyPr>
          <a:lstStyle/>
          <a:p>
            <a:pPr algn="ctr"/>
            <a:r>
              <a:rPr lang="pt-BR" sz="1050" b="1" dirty="0"/>
              <a:t>SISTEMA DE REGISTRO DE PREÇOS</a:t>
            </a:r>
          </a:p>
          <a:p>
            <a:pPr algn="ctr"/>
            <a:endParaRPr lang="pt-BR" sz="1050" dirty="0"/>
          </a:p>
          <a:p>
            <a:r>
              <a:rPr lang="pt-BR" sz="1050" b="1" dirty="0"/>
              <a:t>Atores do registro de preços</a:t>
            </a:r>
            <a:endParaRPr lang="pt-BR" sz="1050" dirty="0"/>
          </a:p>
          <a:p>
            <a:pPr marL="171450" lvl="0" indent="-171450">
              <a:buFont typeface="Arial" panose="020B0604020202020204" pitchFamily="34" charset="0"/>
              <a:buChar char="•"/>
            </a:pPr>
            <a:r>
              <a:rPr lang="pt-BR" sz="1050" b="1" dirty="0"/>
              <a:t>Órgão ou entidade gerenciadora: </a:t>
            </a:r>
            <a:r>
              <a:rPr lang="pt-BR" sz="1050" dirty="0"/>
              <a:t>órgão ou entidade da Administração Pública responsável pela condução do conjunto de procedimentos para registro de preços e pelo gerenciamento da ata de registro de preços dele decorrente;</a:t>
            </a:r>
          </a:p>
          <a:p>
            <a:pPr marL="171450" lvl="0" indent="-171450">
              <a:buFont typeface="Arial" panose="020B0604020202020204" pitchFamily="34" charset="0"/>
              <a:buChar char="•"/>
            </a:pPr>
            <a:r>
              <a:rPr lang="pt-BR" sz="1050" b="1" dirty="0"/>
              <a:t>Órgão ou entidade participante: </a:t>
            </a:r>
            <a:r>
              <a:rPr lang="pt-BR" sz="1050" dirty="0"/>
              <a:t>órgão ou entidade da Administração Pública que participa dos procedimentos iniciais da contratação para registro de preços e integra a ata de registro de preços;</a:t>
            </a:r>
          </a:p>
          <a:p>
            <a:pPr marL="171450" lvl="0" indent="-171450">
              <a:buFont typeface="Arial" panose="020B0604020202020204" pitchFamily="34" charset="0"/>
              <a:buChar char="•"/>
            </a:pPr>
            <a:r>
              <a:rPr lang="pt-BR" sz="1050" b="1" dirty="0"/>
              <a:t>Órgão ou entidade não participante: </a:t>
            </a:r>
            <a:r>
              <a:rPr lang="pt-BR" sz="1050" dirty="0"/>
              <a:t>órgão ou entidade da Administração Pública que não participa dos procedimentos iniciais da licitação para registro de preços e não integra a ata de registro de preços. </a:t>
            </a:r>
          </a:p>
          <a:p>
            <a:pPr lvl="0"/>
            <a:endParaRPr lang="pt-BR" sz="1050" dirty="0"/>
          </a:p>
          <a:p>
            <a:r>
              <a:rPr lang="pt-BR" sz="1050" b="1" dirty="0"/>
              <a:t>Modalidades de licitação que o precedem: </a:t>
            </a:r>
            <a:r>
              <a:rPr lang="pt-BR" sz="1050" dirty="0"/>
              <a:t>pregão ou concorrência. </a:t>
            </a:r>
          </a:p>
          <a:p>
            <a:endParaRPr lang="pt-BR" sz="1050" dirty="0"/>
          </a:p>
          <a:p>
            <a:pPr algn="just"/>
            <a:r>
              <a:rPr lang="pt-BR" sz="1050" b="1" dirty="0"/>
              <a:t>Edital de registro de preços: </a:t>
            </a:r>
            <a:r>
              <a:rPr lang="pt-BR" sz="1050" dirty="0"/>
              <a:t>I - as especificidades da licitação e de seu objeto, inclusive a </a:t>
            </a:r>
            <a:r>
              <a:rPr lang="pt-BR" sz="1050" b="1" u="sng" dirty="0"/>
              <a:t>quantidade máxima de cada item que poderá ser adquirida</a:t>
            </a:r>
            <a:r>
              <a:rPr lang="pt-BR" sz="1050" dirty="0"/>
              <a:t>; II - </a:t>
            </a:r>
            <a:r>
              <a:rPr lang="pt-BR" sz="1050" b="1" u="sng" dirty="0"/>
              <a:t>a quantidade mínima </a:t>
            </a:r>
            <a:r>
              <a:rPr lang="pt-BR" sz="1050" dirty="0"/>
              <a:t>a ser cotada de unidades de bens ou, no caso de serviços, de unidades de medida; </a:t>
            </a:r>
            <a:r>
              <a:rPr lang="pt-BR" sz="1050" dirty="0">
                <a:solidFill>
                  <a:srgbClr val="FF9900"/>
                </a:solidFill>
              </a:rPr>
              <a:t>III - a possibilidade de prever preços diferentes: a) quando o objeto for realizado ou entregue em locais diferentes; b) em razão da forma e do local de acondicionamento; c) quando admitida cotação variável em razão do tamanho do lote; d) por outros motivos justificados no processo</a:t>
            </a:r>
            <a:r>
              <a:rPr lang="pt-BR" sz="1050" dirty="0"/>
              <a:t>; IV - a possibilidade de o licitante oferecer ou não proposta em quantitativo inferior ao máximo previsto no edital, obrigando-se nos limites dela; V - o critério de julgamento da licitação, que será o de menor preço ou o de maior desconto sobre tabela de preços praticada no mercado; VI - as condições para alteração de preços registrados; VII - o registro de mais de um fornecedor ou prestador de serviço, desde que aceitem cotar o objeto em preço igual ao do licitante vencedor, assegurada a preferência de contratação de acordo com a ordem de classificação;</a:t>
            </a:r>
          </a:p>
          <a:p>
            <a:pPr algn="just"/>
            <a:r>
              <a:rPr lang="pt-BR" sz="1050" dirty="0"/>
              <a:t>VIII - a vedação à participação do órgão ou entidade em mais de uma ata de registro de preços com o mesmo objeto no prazo de validade daquela de que já tiver participado, salvo na ocorrência de ata que tenha registrado quantitativo inferior ao máximo previsto no edital; IX- as hipóteses de cancelamento da ata de registro de preços e suas consequências.</a:t>
            </a:r>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622524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09C8BDA8-735D-6A0E-5224-F19CA4BB75EF}"/>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46A1250-D848-896D-2A2B-EB43895A33D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65F5E0D-4BFE-00BE-D458-D86E35060C90}"/>
              </a:ext>
            </a:extLst>
          </p:cNvPr>
          <p:cNvSpPr txBox="1"/>
          <p:nvPr/>
        </p:nvSpPr>
        <p:spPr>
          <a:xfrm>
            <a:off x="533401" y="360218"/>
            <a:ext cx="8042564" cy="5797997"/>
          </a:xfrm>
          <a:prstGeom prst="rect">
            <a:avLst/>
          </a:prstGeom>
          <a:noFill/>
        </p:spPr>
        <p:txBody>
          <a:bodyPr wrap="square">
            <a:spAutoFit/>
          </a:bodyPr>
          <a:lstStyle/>
          <a:p>
            <a:pPr algn="ctr"/>
            <a:r>
              <a:rPr lang="pt-BR" sz="1100" b="1" dirty="0">
                <a:latin typeface="+mj-lt"/>
              </a:rPr>
              <a:t>SISTEMA DE REGISTRO DE PREÇOS</a:t>
            </a:r>
          </a:p>
          <a:p>
            <a:pPr algn="ctr"/>
            <a:endParaRPr lang="pt-BR" sz="1100" b="1" dirty="0">
              <a:latin typeface="+mj-lt"/>
            </a:endParaRPr>
          </a:p>
          <a:p>
            <a:pPr algn="just">
              <a:lnSpc>
                <a:spcPct val="107000"/>
              </a:lnSpc>
              <a:buNone/>
            </a:pPr>
            <a:r>
              <a:rPr lang="pt-BR" sz="1100" b="1" kern="100" dirty="0">
                <a:latin typeface="+mj-lt"/>
                <a:ea typeface="Calibri" panose="020F0502020204030204" pitchFamily="34" charset="0"/>
                <a:cs typeface="Times New Roman" panose="02020603050405020304" pitchFamily="18" charset="0"/>
              </a:rPr>
              <a:t>Critério de julgamento da licitação para registro de preços</a:t>
            </a:r>
            <a:r>
              <a:rPr lang="pt-BR" sz="1100" kern="100" dirty="0">
                <a:latin typeface="+mj-lt"/>
                <a:ea typeface="Calibri" panose="020F0502020204030204" pitchFamily="34" charset="0"/>
                <a:cs typeface="Times New Roman" panose="02020603050405020304" pitchFamily="18" charset="0"/>
              </a:rPr>
              <a:t>: menor preço ou maior desconto sobre o preço estimado ou sobre tabela de preços praticada no mercado. </a:t>
            </a:r>
          </a:p>
          <a:p>
            <a:pPr algn="just">
              <a:lnSpc>
                <a:spcPct val="107000"/>
              </a:lnSpc>
              <a:buNone/>
            </a:pPr>
            <a:r>
              <a:rPr lang="pt-BR" sz="1100" kern="100" dirty="0">
                <a:latin typeface="+mj-lt"/>
                <a:ea typeface="Calibri" panose="020F0502020204030204" pitchFamily="34" charset="0"/>
                <a:cs typeface="Times New Roman" panose="02020603050405020304" pitchFamily="18" charset="0"/>
              </a:rPr>
              <a:t>	A regra é o julgamento por menor preço por item.</a:t>
            </a:r>
          </a:p>
          <a:p>
            <a:pPr algn="just">
              <a:lnSpc>
                <a:spcPct val="107000"/>
              </a:lnSpc>
              <a:buNone/>
            </a:pPr>
            <a:endParaRPr lang="pt-BR" sz="1100" i="1" kern="100" dirty="0">
              <a:latin typeface="+mj-lt"/>
              <a:ea typeface="Calibri" panose="020F0502020204030204" pitchFamily="34" charset="0"/>
              <a:cs typeface="Times New Roman" panose="02020603050405020304" pitchFamily="18" charset="0"/>
            </a:endParaRPr>
          </a:p>
          <a:p>
            <a:pPr algn="just">
              <a:lnSpc>
                <a:spcPct val="107000"/>
              </a:lnSpc>
              <a:buNone/>
            </a:pPr>
            <a:r>
              <a:rPr lang="pt-BR" sz="1100" b="1" i="1" kern="100" dirty="0">
                <a:solidFill>
                  <a:srgbClr val="FF9900"/>
                </a:solidFill>
                <a:latin typeface="+mj-lt"/>
                <a:ea typeface="Calibri" panose="020F0502020204030204" pitchFamily="34" charset="0"/>
                <a:cs typeface="Times New Roman" panose="02020603050405020304" pitchFamily="18" charset="0"/>
              </a:rPr>
              <a:t>Excepcionalmente</a:t>
            </a:r>
            <a:r>
              <a:rPr lang="pt-BR" sz="1100" kern="100" dirty="0">
                <a:latin typeface="+mj-lt"/>
                <a:ea typeface="Calibri" panose="020F0502020204030204" pitchFamily="34" charset="0"/>
                <a:cs typeface="Times New Roman" panose="02020603050405020304" pitchFamily="18" charset="0"/>
              </a:rPr>
              <a:t>, admite-se a adjudicação por menor preço </a:t>
            </a:r>
            <a:r>
              <a:rPr lang="pt-BR" sz="1100" b="1" kern="100" dirty="0">
                <a:latin typeface="+mj-lt"/>
                <a:ea typeface="Calibri" panose="020F0502020204030204" pitchFamily="34" charset="0"/>
                <a:cs typeface="Times New Roman" panose="02020603050405020304" pitchFamily="18" charset="0"/>
              </a:rPr>
              <a:t>por grupo de itens</a:t>
            </a:r>
            <a:r>
              <a:rPr lang="pt-BR" sz="1100" kern="100" dirty="0">
                <a:latin typeface="+mj-lt"/>
                <a:ea typeface="Calibri" panose="020F0502020204030204" pitchFamily="34" charset="0"/>
                <a:cs typeface="Times New Roman" panose="02020603050405020304" pitchFamily="18" charset="0"/>
              </a:rPr>
              <a:t> desde que:</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Seja demonstrada a inviabilidade de se promover a adjudicação por item e </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Seja evidenciada a sua vantagem técnica e econômica, e </a:t>
            </a:r>
          </a:p>
          <a:p>
            <a:pPr marL="342900" lvl="0" indent="-342900" algn="just">
              <a:lnSpc>
                <a:spcPct val="107000"/>
              </a:lnSpc>
              <a:buFont typeface="Wingdings" panose="05000000000000000000" pitchFamily="2" charset="2"/>
              <a:buChar char=""/>
            </a:pPr>
            <a:r>
              <a:rPr lang="pt-BR" sz="1100" kern="100" dirty="0">
                <a:latin typeface="+mj-lt"/>
                <a:ea typeface="Calibri" panose="020F0502020204030204" pitchFamily="34" charset="0"/>
                <a:cs typeface="Times New Roman" panose="02020603050405020304" pitchFamily="18" charset="0"/>
              </a:rPr>
              <a:t>o critério de aceitabilidade de preços unitários máximos deverá ser indicado no edital.</a:t>
            </a:r>
          </a:p>
          <a:p>
            <a:pPr algn="just">
              <a:lnSpc>
                <a:spcPct val="107000"/>
              </a:lnSpc>
              <a:buNone/>
            </a:pPr>
            <a:r>
              <a:rPr lang="pt-BR" sz="1100" kern="100" dirty="0">
                <a:latin typeface="+mj-lt"/>
                <a:ea typeface="Calibri" panose="020F0502020204030204" pitchFamily="34" charset="0"/>
                <a:cs typeface="Times New Roman" panose="02020603050405020304" pitchFamily="18" charset="0"/>
              </a:rPr>
              <a:t>Neste caso, a contratação posterior de item específico constante de grupo de itens exigirá prévia pesquisa de mercado e demonstração de sua vantagem para o órgão ou entidade.</a:t>
            </a:r>
          </a:p>
          <a:p>
            <a:pPr algn="just">
              <a:lnSpc>
                <a:spcPct val="107000"/>
              </a:lnSpc>
              <a:buNone/>
            </a:pPr>
            <a:endParaRPr lang="pt-BR" sz="1100" b="1" kern="100" dirty="0">
              <a:effectLst/>
              <a:latin typeface="+mj-lt"/>
              <a:ea typeface="Calibri" panose="020F0502020204030204" pitchFamily="34" charset="0"/>
              <a:cs typeface="Times New Roman" panose="02020603050405020304" pitchFamily="18" charset="0"/>
            </a:endParaRPr>
          </a:p>
          <a:p>
            <a:pPr algn="just">
              <a:lnSpc>
                <a:spcPct val="107000"/>
              </a:lnSpc>
              <a:buNone/>
            </a:pPr>
            <a:endParaRPr lang="pt-BR" sz="1100" b="1" kern="100" dirty="0">
              <a:effectLst/>
              <a:latin typeface="+mj-lt"/>
              <a:ea typeface="Calibri" panose="020F0502020204030204" pitchFamily="34" charset="0"/>
              <a:cs typeface="Times New Roman" panose="02020603050405020304" pitchFamily="18" charset="0"/>
            </a:endParaRPr>
          </a:p>
          <a:p>
            <a:pPr algn="just">
              <a:buNone/>
            </a:pPr>
            <a:r>
              <a:rPr lang="pt-BR" sz="1100" b="1" kern="100" dirty="0">
                <a:effectLst/>
                <a:latin typeface="+mj-lt"/>
                <a:ea typeface="Calibri" panose="020F0502020204030204" pitchFamily="34" charset="0"/>
                <a:cs typeface="Times New Roman" panose="02020603050405020304" pitchFamily="18" charset="0"/>
              </a:rPr>
              <a:t>Ausência de indicação de total a ser adquirido (elenco taxativo, art. 82, § 3º): </a:t>
            </a:r>
            <a:endParaRPr lang="pt-BR" sz="1100" kern="100" dirty="0">
              <a:effectLst/>
              <a:latin typeface="+mj-lt"/>
              <a:ea typeface="Calibri" panose="020F0502020204030204" pitchFamily="34" charset="0"/>
              <a:cs typeface="Times New Roman" panose="02020603050405020304" pitchFamily="18" charset="0"/>
            </a:endParaRP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quando for a primeira licitação para o objeto e o órgão ou entidade não tiver registro de demandas anteriores;</a:t>
            </a:r>
          </a:p>
          <a:p>
            <a:pPr marL="342900" indent="17463" algn="just">
              <a:buNone/>
            </a:pPr>
            <a:r>
              <a:rPr lang="pt-BR" sz="1100" kern="100" dirty="0">
                <a:effectLst/>
                <a:latin typeface="+mj-lt"/>
                <a:ea typeface="Calibri" panose="020F0502020204030204" pitchFamily="34" charset="0"/>
                <a:cs typeface="Times New Roman" panose="02020603050405020304" pitchFamily="18" charset="0"/>
              </a:rPr>
              <a:t> </a:t>
            </a: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no caso de alimento perecível;</a:t>
            </a:r>
          </a:p>
          <a:p>
            <a:pPr marL="342900" indent="17463" algn="just">
              <a:buNone/>
            </a:pPr>
            <a:r>
              <a:rPr lang="pt-BR" sz="1100" kern="100" dirty="0">
                <a:effectLst/>
                <a:latin typeface="+mj-lt"/>
                <a:ea typeface="Calibri" panose="020F0502020204030204" pitchFamily="34" charset="0"/>
                <a:cs typeface="Times New Roman" panose="02020603050405020304" pitchFamily="18" charset="0"/>
              </a:rPr>
              <a:t> </a:t>
            </a:r>
          </a:p>
          <a:p>
            <a:pPr marL="342900" lvl="0" indent="17463" algn="just">
              <a:buFont typeface="Wingdings" panose="05000000000000000000" pitchFamily="2" charset="2"/>
              <a:buChar char=""/>
            </a:pPr>
            <a:r>
              <a:rPr lang="pt-BR" sz="1100" kern="100" dirty="0">
                <a:effectLst/>
                <a:latin typeface="+mj-lt"/>
                <a:ea typeface="Calibri" panose="020F0502020204030204" pitchFamily="34" charset="0"/>
                <a:cs typeface="Times New Roman" panose="02020603050405020304" pitchFamily="18" charset="0"/>
              </a:rPr>
              <a:t>no caso em que o serviço estiver integrado ao fornecimento de bens.</a:t>
            </a:r>
          </a:p>
          <a:p>
            <a:pPr marL="457200">
              <a:buNone/>
            </a:pPr>
            <a:r>
              <a:rPr lang="pt-BR" sz="1100" kern="100" dirty="0">
                <a:effectLst/>
                <a:latin typeface="+mj-lt"/>
                <a:ea typeface="Calibri" panose="020F0502020204030204" pitchFamily="34" charset="0"/>
                <a:cs typeface="Times New Roman" panose="02020603050405020304" pitchFamily="18" charset="0"/>
              </a:rPr>
              <a:t> </a:t>
            </a:r>
          </a:p>
          <a:p>
            <a:pPr marL="539750" algn="just">
              <a:buNone/>
            </a:pPr>
            <a:r>
              <a:rPr lang="pt-BR" sz="1100" kern="100" dirty="0">
                <a:solidFill>
                  <a:schemeClr val="tx1"/>
                </a:solidFill>
                <a:effectLst/>
                <a:latin typeface="+mj-lt"/>
                <a:ea typeface="Calibri" panose="020F0502020204030204" pitchFamily="34" charset="0"/>
                <a:cs typeface="Times New Roman" panose="02020603050405020304" pitchFamily="18" charset="0"/>
              </a:rPr>
              <a:t>* Será obrigatória a indicação do valor máximo da despesa.</a:t>
            </a:r>
          </a:p>
          <a:p>
            <a:pPr marL="539750" algn="just">
              <a:buNone/>
            </a:pPr>
            <a:r>
              <a:rPr lang="pt-BR" sz="1100" kern="100" dirty="0">
                <a:solidFill>
                  <a:schemeClr val="tx1"/>
                </a:solidFill>
                <a:effectLst/>
                <a:latin typeface="+mj-lt"/>
                <a:ea typeface="Calibri" panose="020F0502020204030204" pitchFamily="34" charset="0"/>
                <a:cs typeface="Times New Roman" panose="02020603050405020304" pitchFamily="18" charset="0"/>
              </a:rPr>
              <a:t>** Será vedada a participação de outro órgão ou entidade na ata.</a:t>
            </a:r>
          </a:p>
          <a:p>
            <a:pPr algn="just">
              <a:lnSpc>
                <a:spcPct val="107000"/>
              </a:lnSpc>
              <a:buNone/>
            </a:pPr>
            <a:r>
              <a:rPr lang="pt-BR" sz="1100" kern="100" dirty="0">
                <a:solidFill>
                  <a:srgbClr val="EE0000"/>
                </a:solidFill>
                <a:effectLst/>
                <a:latin typeface="+mj-lt"/>
                <a:ea typeface="Calibri" panose="020F0502020204030204" pitchFamily="34" charset="0"/>
                <a:cs typeface="Times New Roman" panose="02020603050405020304" pitchFamily="18" charset="0"/>
              </a:rPr>
              <a:t> </a:t>
            </a:r>
            <a:endParaRPr lang="pt-BR" sz="1100" kern="100" dirty="0">
              <a:effectLst/>
              <a:latin typeface="+mj-lt"/>
              <a:ea typeface="Calibri" panose="020F0502020204030204" pitchFamily="34" charset="0"/>
              <a:cs typeface="Times New Roman" panose="02020603050405020304" pitchFamily="18" charset="0"/>
            </a:endParaRPr>
          </a:p>
          <a:p>
            <a:pPr algn="ctr"/>
            <a:endParaRPr lang="pt-BR" sz="1050" dirty="0"/>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27413091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882B8C2-C67E-DF26-F071-39F4258000B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2D03325-47AC-5A21-EE67-725920D2730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1439431-02D4-5689-F7E3-2316F1BBC884}"/>
              </a:ext>
            </a:extLst>
          </p:cNvPr>
          <p:cNvSpPr txBox="1"/>
          <p:nvPr/>
        </p:nvSpPr>
        <p:spPr>
          <a:xfrm>
            <a:off x="533401" y="360218"/>
            <a:ext cx="8042564" cy="4532010"/>
          </a:xfrm>
          <a:prstGeom prst="rect">
            <a:avLst/>
          </a:prstGeom>
          <a:noFill/>
        </p:spPr>
        <p:txBody>
          <a:bodyPr wrap="square">
            <a:spAutoFit/>
          </a:bodyPr>
          <a:lstStyle/>
          <a:p>
            <a:pPr algn="ctr"/>
            <a:r>
              <a:rPr lang="pt-BR" sz="1050" b="1" dirty="0"/>
              <a:t>SISTEMA DE REGISTRO DE PREÇOS</a:t>
            </a:r>
          </a:p>
          <a:p>
            <a:pPr algn="ctr"/>
            <a:endParaRPr lang="pt-BR" sz="1050" b="1" dirty="0"/>
          </a:p>
          <a:p>
            <a:pPr algn="just"/>
            <a:r>
              <a:rPr lang="pt-BR" sz="1200" b="1" dirty="0"/>
              <a:t>Ata de registro de preços</a:t>
            </a:r>
            <a:r>
              <a:rPr lang="pt-BR" sz="1200" dirty="0"/>
              <a:t>: documento vinculativo e obrigacional, com característica de compromisso para futura contratação, no qual são registrados o objeto, os preços, os fornecedores, os órgãos participantes e as condições a serem praticadas, conforme as disposições contidas no edital da licitação, no aviso ou instrumento de contratação direta e nas propostas apresentadas; (art. 6º, XLVI). </a:t>
            </a:r>
          </a:p>
          <a:p>
            <a:pPr algn="just"/>
            <a:endParaRPr lang="pt-BR" sz="1200" dirty="0"/>
          </a:p>
          <a:p>
            <a:pPr algn="just"/>
            <a:r>
              <a:rPr lang="pt-BR" sz="1200" b="1" dirty="0"/>
              <a:t>Validade da ata: </a:t>
            </a:r>
            <a:r>
              <a:rPr lang="pt-BR" sz="1200" dirty="0"/>
              <a:t>O prazo de vigência da ata de registro de preços será de 1 (um) ano e poderá ser prorrogada, por igual período, desde que comprovado o preço vantajoso.</a:t>
            </a:r>
          </a:p>
          <a:p>
            <a:pPr algn="just"/>
            <a:r>
              <a:rPr lang="pt-BR" sz="1200" dirty="0"/>
              <a:t> </a:t>
            </a:r>
          </a:p>
          <a:p>
            <a:pPr algn="just"/>
            <a:endParaRPr lang="pt-BR" sz="1200" dirty="0"/>
          </a:p>
          <a:p>
            <a:pPr algn="just"/>
            <a:r>
              <a:rPr lang="pt-BR" sz="1200" b="1" dirty="0"/>
              <a:t>Orientação Normativa AGU 89/2024</a:t>
            </a:r>
            <a:endParaRPr lang="pt-BR" sz="1200" dirty="0"/>
          </a:p>
          <a:p>
            <a:pPr algn="just"/>
            <a:r>
              <a:rPr lang="pt-BR" sz="1200" i="1" dirty="0"/>
              <a:t>O prazo inicial de vigência da ata de registro de preços é necessariamente de 1 (um) ano, contado do primeiro dia útil subsequente à data de sua divulgação no PNCP, podendo ocorrer a prorrogação da vigência da ata para o período de mais de um ano, </a:t>
            </a:r>
            <a:r>
              <a:rPr lang="pt-BR" sz="1200" i="1" u="sng" dirty="0"/>
              <a:t>desde que formalizada na vigência inicial da ata e comprovada a vantajosidade do preço registrado</a:t>
            </a:r>
            <a:r>
              <a:rPr lang="pt-BR" sz="1200" i="1" dirty="0"/>
              <a:t>, tudo conforme os termos do art. 84, da Lei nº 14.133, de 2021, c/c o art. 22 do Decreto nº 11.462, de 2023.</a:t>
            </a:r>
          </a:p>
          <a:p>
            <a:pPr lvl="0"/>
            <a:endParaRPr lang="pt-BR" sz="1050" dirty="0"/>
          </a:p>
          <a:p>
            <a:pPr lvl="0"/>
            <a:endParaRPr lang="pt-BR" sz="1050" dirty="0"/>
          </a:p>
          <a:p>
            <a:pPr marL="171450" indent="-171450">
              <a:buFont typeface="Arial" panose="020B0604020202020204" pitchFamily="34" charset="0"/>
              <a:buChar char="•"/>
            </a:pPr>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290259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9EA6AD4-3A61-E479-4480-0C68CC198656}"/>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4A6C633-F53F-1BF7-3177-2E752B1D391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10A0DFF-79C5-8330-7EA3-21FA040E9E83}"/>
              </a:ext>
            </a:extLst>
          </p:cNvPr>
          <p:cNvSpPr txBox="1"/>
          <p:nvPr/>
        </p:nvSpPr>
        <p:spPr>
          <a:xfrm>
            <a:off x="298732" y="408770"/>
            <a:ext cx="8042564" cy="5339923"/>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b="1" dirty="0">
                <a:latin typeface="+mj-lt"/>
              </a:rPr>
              <a:t>INSTITUTO NACIONAL DE CONTRATAÇÃO PÚBLICA - INCP </a:t>
            </a:r>
          </a:p>
          <a:p>
            <a:endParaRPr lang="pt-BR" sz="1200" b="1" dirty="0">
              <a:latin typeface="+mj-lt"/>
            </a:endParaRPr>
          </a:p>
          <a:p>
            <a:pPr algn="just"/>
            <a:r>
              <a:rPr lang="pt-BR" sz="1200" b="1" dirty="0">
                <a:latin typeface="+mj-lt"/>
              </a:rPr>
              <a:t>ENUNCIADO 17</a:t>
            </a:r>
            <a:r>
              <a:rPr lang="pt-BR" sz="1200" dirty="0">
                <a:latin typeface="+mj-lt"/>
              </a:rPr>
              <a:t>. </a:t>
            </a:r>
            <a:r>
              <a:rPr lang="pt-BR" sz="1200" u="sng" dirty="0">
                <a:latin typeface="+mj-lt"/>
              </a:rPr>
              <a:t>A prorrogação da Ata de Registro de Preços admite a renovação das quantidades registradas, independentemente de previsão no edital ou na ata</a:t>
            </a:r>
            <a:r>
              <a:rPr lang="pt-BR" sz="1200" dirty="0">
                <a:latin typeface="+mj-lt"/>
              </a:rPr>
              <a:t>. (Aprovado por maioria qualificada). </a:t>
            </a:r>
          </a:p>
          <a:p>
            <a:pPr algn="just"/>
            <a:endParaRPr lang="pt-BR" sz="1200" dirty="0">
              <a:latin typeface="+mj-lt"/>
            </a:endParaRPr>
          </a:p>
          <a:p>
            <a:pPr algn="just"/>
            <a:r>
              <a:rPr lang="pt-BR" sz="1200" b="1" dirty="0">
                <a:latin typeface="+mj-lt"/>
              </a:rPr>
              <a:t>ENUNCIADO 18</a:t>
            </a:r>
            <a:r>
              <a:rPr lang="pt-BR" sz="1200" dirty="0">
                <a:latin typeface="+mj-lt"/>
              </a:rPr>
              <a:t>. Excepcionalmente, nos casos de esgotamento da quantidade registrada, será admitida a antecipação da prorrogação, pelo prazo máximo de doze meses, com a renovação das quantidades. (Aprovado por maioria qualificada). </a:t>
            </a:r>
          </a:p>
          <a:p>
            <a:pPr lvl="0" algn="just"/>
            <a:endParaRPr lang="pt-BR" sz="1200" dirty="0">
              <a:latin typeface="+mj-lt"/>
            </a:endParaRPr>
          </a:p>
          <a:p>
            <a:pPr lvl="0"/>
            <a:r>
              <a:rPr lang="pt-BR" sz="1200" b="1" u="sng" dirty="0">
                <a:latin typeface="+mj-lt"/>
              </a:rPr>
              <a:t>TCE/SC</a:t>
            </a:r>
            <a:r>
              <a:rPr lang="pt-BR" sz="1200" dirty="0">
                <a:latin typeface="+mj-lt"/>
              </a:rPr>
              <a:t>: </a:t>
            </a:r>
            <a:r>
              <a:rPr lang="pt-BR" sz="1200" b="0" i="0" dirty="0">
                <a:effectLst/>
                <a:latin typeface="+mj-lt"/>
              </a:rPr>
              <a:t>A </a:t>
            </a:r>
            <a:r>
              <a:rPr lang="pt-BR" sz="1200" b="0" i="0" u="none" strike="noStrike" dirty="0">
                <a:solidFill>
                  <a:srgbClr val="039BE5"/>
                </a:solidFill>
                <a:effectLst/>
                <a:latin typeface="+mj-lt"/>
                <a:hlinkClick r:id="rId4"/>
              </a:rPr>
              <a:t>decisão n. 913/2025</a:t>
            </a:r>
            <a:r>
              <a:rPr lang="pt-BR" sz="1200" b="0" i="0" dirty="0">
                <a:effectLst/>
                <a:latin typeface="+mj-lt"/>
              </a:rPr>
              <a:t> foi proferida em resposta à consulta formulada pela Prefeitura de Navegantes (processo </a:t>
            </a:r>
            <a:r>
              <a:rPr lang="pt-BR" sz="1200" b="0" i="0" u="none" strike="noStrike" dirty="0">
                <a:solidFill>
                  <a:srgbClr val="039BE5"/>
                </a:solidFill>
                <a:effectLst/>
                <a:latin typeface="+mj-lt"/>
                <a:hlinkClick r:id="rId5"/>
              </a:rPr>
              <a:t>@CON 25/00109253</a:t>
            </a:r>
            <a:r>
              <a:rPr lang="pt-BR" sz="1200" b="0" i="0" dirty="0">
                <a:effectLst/>
                <a:latin typeface="+mj-lt"/>
              </a:rPr>
              <a:t>) e entendeu que </a:t>
            </a:r>
            <a:r>
              <a:rPr lang="pt-BR" sz="1200" dirty="0">
                <a:latin typeface="+mj-lt"/>
              </a:rPr>
              <a:t>a prorrogação da ata é admitida, desde que os preços permaneçam vantajosos para a Administração, o que deve ser comprovado por meio de nova pesquisa de preços e justificativa formal. </a:t>
            </a:r>
            <a:r>
              <a:rPr lang="pt-BR" sz="1200" dirty="0">
                <a:solidFill>
                  <a:srgbClr val="FF0000"/>
                </a:solidFill>
                <a:latin typeface="+mj-lt"/>
              </a:rPr>
              <a:t>O Tribunal esclareceu ainda que a renovação dos quantitativos só será possível se forem atendidas condições específicas</a:t>
            </a:r>
            <a:r>
              <a:rPr lang="pt-BR" sz="1200" dirty="0">
                <a:latin typeface="+mj-lt"/>
              </a:rPr>
              <a:t>, como: - previsão expressa no edital da licitação e na ata; </a:t>
            </a:r>
          </a:p>
          <a:p>
            <a:r>
              <a:rPr lang="pt-BR" sz="1200" dirty="0">
                <a:latin typeface="+mj-lt"/>
              </a:rPr>
              <a:t>- planejamento adequado, com inclusão no Plano de Contratações Anual (PCA); - análise técnica fundamentada sobre a demanda; - comprovação da vantajosidade mediante pesquisa de preços;  </a:t>
            </a:r>
          </a:p>
          <a:p>
            <a:r>
              <a:rPr lang="pt-BR" sz="1200" dirty="0">
                <a:latin typeface="+mj-lt"/>
              </a:rPr>
              <a:t>- concordância expressa do fornecedor; e - formalização por meio de termo aditivo celebrado dentro da vigência original da ata. </a:t>
            </a: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307144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859F625-3543-270E-3CA3-6415C2EE45D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46651B4-D2FE-9F6F-697F-80F7771CB022}"/>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634CFCC7-187E-464C-8EA7-60C433DAB1CC}"/>
              </a:ext>
            </a:extLst>
          </p:cNvPr>
          <p:cNvSpPr txBox="1"/>
          <p:nvPr/>
        </p:nvSpPr>
        <p:spPr>
          <a:xfrm>
            <a:off x="298732" y="408770"/>
            <a:ext cx="8042564" cy="5239896"/>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dirty="0"/>
              <a:t>A Secretaria de Gestão e Inovação (Seges) do Ministério da Gestão e da Inovação em Serviços Públicos (MGI) informa que desde o dia 13 de novembro de 2025, está disponibilizada a funcionalidade de renovação de quantitativos para órgãos integrantes do Sistema de Serviços Gerais (SISG) no módulo “Gestão de atas” do sistema Contratos gov.br.</a:t>
            </a:r>
          </a:p>
          <a:p>
            <a:r>
              <a:rPr lang="pt-BR" sz="1200" dirty="0"/>
              <a:t>Essa funcionalidade permite que, no momento da prorrogação da vigência da ata de registro de preços, seja possível também realizar a renovação do quantitativo, desde que atendidas as condições previstas na legislação pertinente.</a:t>
            </a:r>
          </a:p>
          <a:p>
            <a:r>
              <a:rPr lang="pt-BR" sz="1200" dirty="0">
                <a:solidFill>
                  <a:srgbClr val="FF0000"/>
                </a:solidFill>
              </a:rPr>
              <a:t>Para que renovação do quantitativo seja possível, orientamos que sejam observadas as condições abaixo, nos termos do Parecer nº 00075/2024/DECOR/CGU/AGU.</a:t>
            </a:r>
          </a:p>
          <a:p>
            <a:endParaRPr lang="pt-BR" sz="1200" dirty="0">
              <a:solidFill>
                <a:srgbClr val="FF0000"/>
              </a:solidFill>
            </a:endParaRPr>
          </a:p>
          <a:p>
            <a:pPr marL="285750" indent="-285750">
              <a:buFont typeface="Arial" panose="020B0604020202020204" pitchFamily="34" charset="0"/>
              <a:buChar char="•"/>
            </a:pPr>
            <a:r>
              <a:rPr lang="pt-BR" sz="1200" dirty="0">
                <a:solidFill>
                  <a:srgbClr val="FF0000"/>
                </a:solidFill>
              </a:rPr>
              <a:t>Comprovação da manutenção do preço vantajoso para a administração;</a:t>
            </a:r>
          </a:p>
          <a:p>
            <a:pPr marL="285750" indent="-285750">
              <a:buFont typeface="Arial" panose="020B0604020202020204" pitchFamily="34" charset="0"/>
              <a:buChar char="•"/>
            </a:pPr>
            <a:r>
              <a:rPr lang="pt-BR" sz="1200" dirty="0">
                <a:solidFill>
                  <a:srgbClr val="FF0000"/>
                </a:solidFill>
              </a:rPr>
              <a:t>Previsão expressa no ato convocatório e na ata de registro de preços;</a:t>
            </a:r>
          </a:p>
          <a:p>
            <a:pPr marL="285750" indent="-285750">
              <a:buFont typeface="Arial" panose="020B0604020202020204" pitchFamily="34" charset="0"/>
              <a:buChar char="•"/>
            </a:pPr>
            <a:r>
              <a:rPr lang="pt-BR" sz="1200" dirty="0">
                <a:solidFill>
                  <a:srgbClr val="FF0000"/>
                </a:solidFill>
              </a:rPr>
              <a:t>Tema tratado na fase de planejamento da contratação;</a:t>
            </a:r>
          </a:p>
          <a:p>
            <a:pPr marL="285750" indent="-285750">
              <a:buFont typeface="Arial" panose="020B0604020202020204" pitchFamily="34" charset="0"/>
              <a:buChar char="•"/>
            </a:pPr>
            <a:r>
              <a:rPr lang="pt-BR" sz="1200" dirty="0">
                <a:solidFill>
                  <a:srgbClr val="FF0000"/>
                </a:solidFill>
              </a:rPr>
              <a:t>Prorrogação celebrada por termo aditivo, dentro do prazo de vigência da ata.</a:t>
            </a:r>
          </a:p>
          <a:p>
            <a:pPr marL="285750" indent="-285750">
              <a:buFont typeface="Arial" panose="020B0604020202020204" pitchFamily="34" charset="0"/>
              <a:buChar char="•"/>
            </a:pPr>
            <a:endParaRPr lang="pt-BR" sz="1200" dirty="0">
              <a:solidFill>
                <a:srgbClr val="FF0000"/>
              </a:solidFill>
            </a:endParaRPr>
          </a:p>
          <a:p>
            <a:r>
              <a:rPr lang="pt-BR" sz="1100" u="sng" dirty="0">
                <a:hlinkClick r:id="rId4"/>
              </a:rPr>
              <a:t>(Comunicado nº 40/2025, https://www.gov.br/compras/pt-br/acesso-a-informacao/comunicados/2025/no-40-25-renovacao-de-quantitativos-das-atas-de-registro-de-preços</a:t>
            </a:r>
            <a:r>
              <a:rPr lang="pt-BR" sz="1100" u="sng" dirty="0"/>
              <a:t>)</a:t>
            </a:r>
            <a:endParaRPr lang="pt-BR" sz="1100" dirty="0"/>
          </a:p>
          <a:p>
            <a:pPr marL="285750" indent="-285750">
              <a:buFont typeface="Arial" panose="020B0604020202020204" pitchFamily="34" charset="0"/>
              <a:buChar char="•"/>
            </a:pPr>
            <a:endParaRPr lang="pt-BR" sz="1200" dirty="0">
              <a:solidFill>
                <a:srgbClr val="FF0000"/>
              </a:solidFill>
            </a:endParaRP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1397384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7BDEB71-86CC-636C-9811-85D936D140A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0C8EEFC-42A5-66C3-D836-E86D97B6484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67A184E-C5D9-91C9-62B0-6ADB53E15501}"/>
              </a:ext>
            </a:extLst>
          </p:cNvPr>
          <p:cNvSpPr txBox="1"/>
          <p:nvPr/>
        </p:nvSpPr>
        <p:spPr>
          <a:xfrm>
            <a:off x="298732" y="408770"/>
            <a:ext cx="8042564" cy="3147015"/>
          </a:xfrm>
          <a:prstGeom prst="rect">
            <a:avLst/>
          </a:prstGeom>
          <a:noFill/>
        </p:spPr>
        <p:txBody>
          <a:bodyPr wrap="square">
            <a:spAutoFit/>
          </a:bodyPr>
          <a:lstStyle/>
          <a:p>
            <a:pPr algn="ctr"/>
            <a:r>
              <a:rPr lang="pt-BR" sz="1200" b="1" dirty="0">
                <a:latin typeface="+mj-lt"/>
              </a:rPr>
              <a:t>SISTEMA DE REGISTRO DE PREÇOS</a:t>
            </a:r>
          </a:p>
          <a:p>
            <a:pPr algn="ctr"/>
            <a:endParaRPr lang="pt-BR" sz="1200" b="1" dirty="0">
              <a:solidFill>
                <a:srgbClr val="FF0000"/>
              </a:solidFill>
              <a:latin typeface="+mj-lt"/>
            </a:endParaRPr>
          </a:p>
          <a:p>
            <a:pPr algn="just"/>
            <a:r>
              <a:rPr lang="pt-BR" sz="1200" dirty="0">
                <a:solidFill>
                  <a:srgbClr val="FF0000"/>
                </a:solidFill>
                <a:effectLst>
                  <a:outerShdw blurRad="38100" dist="38100" dir="2700000" algn="tl">
                    <a:srgbClr val="000000">
                      <a:alpha val="43137"/>
                    </a:srgbClr>
                  </a:outerShdw>
                </a:effectLst>
                <a:latin typeface="+mj-lt"/>
              </a:rPr>
              <a:t>Renovação de quantitativos no caso de prorrogação da ata de registro de preços</a:t>
            </a:r>
          </a:p>
          <a:p>
            <a:pPr algn="just"/>
            <a:endParaRPr lang="pt-BR" sz="1200" dirty="0">
              <a:latin typeface="+mj-lt"/>
            </a:endParaRPr>
          </a:p>
          <a:p>
            <a:r>
              <a:rPr lang="pt-BR" sz="1200" dirty="0"/>
              <a:t>DECRETO Nº 10.086/2022 - Estado do Paraná</a:t>
            </a:r>
          </a:p>
          <a:p>
            <a:endParaRPr lang="pt-BR" sz="1200" dirty="0"/>
          </a:p>
          <a:p>
            <a:pPr algn="just"/>
            <a:r>
              <a:rPr lang="pt-BR" sz="1200" i="1" dirty="0"/>
              <a:t>Art. 299. No ato de prorrogação da vigência da ata de registro de preços poderá haver a renovação dos quantitativos registrados, até o limite do quantitativo original. </a:t>
            </a:r>
          </a:p>
          <a:p>
            <a:pPr algn="just"/>
            <a:endParaRPr lang="pt-BR" sz="1200" i="1" dirty="0"/>
          </a:p>
          <a:p>
            <a:pPr algn="just"/>
            <a:r>
              <a:rPr lang="pt-BR" sz="1200" i="1" dirty="0"/>
              <a:t>Parágrafo único. O ato de prorrogação da vigência da ata deverá indicar expressamente o prazo de prorrogação e o quantitativo renovado. </a:t>
            </a:r>
            <a:endParaRPr lang="pt-BR" sz="1200" i="1" dirty="0">
              <a:solidFill>
                <a:srgbClr val="FF0000"/>
              </a:solidFill>
            </a:endParaRPr>
          </a:p>
          <a:p>
            <a:endParaRPr lang="pt-BR" sz="1050" dirty="0"/>
          </a:p>
          <a:p>
            <a:pPr algn="ctr"/>
            <a:endParaRPr lang="pt-BR" sz="1050" dirty="0"/>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26639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F33A9F2-06A5-6BED-D424-93826543776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C4EF840-4CE1-92DE-425F-37CFB614A3D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8CB8CA2-98DB-0D4E-1C21-B1B26B784002}"/>
              </a:ext>
            </a:extLst>
          </p:cNvPr>
          <p:cNvSpPr txBox="1"/>
          <p:nvPr/>
        </p:nvSpPr>
        <p:spPr>
          <a:xfrm>
            <a:off x="550718" y="512619"/>
            <a:ext cx="7651173" cy="4497642"/>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Adesão à ata de registro de preços:  </a:t>
            </a:r>
            <a:r>
              <a:rPr lang="pt-BR" sz="1050" kern="100" dirty="0">
                <a:effectLst/>
                <a:latin typeface="+mj-lt"/>
                <a:ea typeface="Calibri" panose="020F0502020204030204" pitchFamily="34" charset="0"/>
                <a:cs typeface="Times New Roman" panose="02020603050405020304" pitchFamily="18" charset="0"/>
              </a:rPr>
              <a:t>É a utilização da ata por entes não participantes dela.</a:t>
            </a: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Requisitos para a adesão à ata: 1) </a:t>
            </a:r>
            <a:r>
              <a:rPr lang="pt-BR" sz="1050" kern="100" dirty="0">
                <a:effectLst/>
                <a:latin typeface="+mj-lt"/>
                <a:ea typeface="Calibri" panose="020F0502020204030204" pitchFamily="34" charset="0"/>
                <a:cs typeface="Times New Roman" panose="02020603050405020304" pitchFamily="18" charset="0"/>
              </a:rPr>
              <a:t>apresentação de justificativa da vantagem da adesão, inclusive em situações de provável desabastecimento ou descontinuidade de serviço público;</a:t>
            </a:r>
            <a:r>
              <a:rPr lang="pt-BR" sz="1050" b="1" kern="100" dirty="0">
                <a:effectLst/>
                <a:latin typeface="+mj-lt"/>
                <a:ea typeface="Calibri" panose="020F0502020204030204" pitchFamily="34" charset="0"/>
                <a:cs typeface="Times New Roman" panose="02020603050405020304" pitchFamily="18" charset="0"/>
              </a:rPr>
              <a:t> 2) </a:t>
            </a:r>
            <a:r>
              <a:rPr lang="pt-BR" sz="1050" kern="100" dirty="0">
                <a:effectLst/>
                <a:latin typeface="+mj-lt"/>
                <a:ea typeface="Calibri" panose="020F0502020204030204" pitchFamily="34" charset="0"/>
                <a:cs typeface="Times New Roman" panose="02020603050405020304" pitchFamily="18" charset="0"/>
              </a:rPr>
              <a:t>demonstração de que os valores registrados estão compatíveis com os valores praticados pelo mercado;</a:t>
            </a:r>
            <a:r>
              <a:rPr lang="pt-BR" sz="1050" b="1" kern="100" dirty="0">
                <a:effectLst/>
                <a:latin typeface="+mj-lt"/>
                <a:ea typeface="Calibri" panose="020F0502020204030204" pitchFamily="34" charset="0"/>
                <a:cs typeface="Times New Roman" panose="02020603050405020304" pitchFamily="18" charset="0"/>
              </a:rPr>
              <a:t> 3) </a:t>
            </a:r>
            <a:r>
              <a:rPr lang="pt-BR" sz="1050" kern="100" dirty="0">
                <a:effectLst/>
                <a:latin typeface="+mj-lt"/>
                <a:ea typeface="Calibri" panose="020F0502020204030204" pitchFamily="34" charset="0"/>
                <a:cs typeface="Times New Roman" panose="02020603050405020304" pitchFamily="18" charset="0"/>
              </a:rPr>
              <a:t>prévias consulta e aceitação do órgão ou entidade gerenciadora e do fornecedor.</a:t>
            </a: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Quem pode aderir: </a:t>
            </a:r>
            <a:r>
              <a:rPr lang="pt-BR" sz="1050" kern="100" dirty="0">
                <a:effectLst/>
                <a:latin typeface="+mj-lt"/>
                <a:ea typeface="Calibri" panose="020F0502020204030204" pitchFamily="34" charset="0"/>
                <a:cs typeface="Times New Roman" panose="02020603050405020304" pitchFamily="18" charset="0"/>
              </a:rPr>
              <a:t>Órgãos e entidades da Administração Pública federal, estadual, distrital e municipal que, na condição de não participantes, desejarem aderir à ata de registro de preços de órgão ou entidade gerenciadora federal, estadual ou distrital.</a:t>
            </a:r>
            <a:r>
              <a:rPr lang="pt-BR" sz="1050" b="1" kern="100" dirty="0">
                <a:effectLst/>
                <a:latin typeface="+mj-lt"/>
                <a:ea typeface="Calibri" panose="020F0502020204030204" pitchFamily="34" charset="0"/>
                <a:cs typeface="Times New Roman" panose="02020603050405020304" pitchFamily="18" charset="0"/>
              </a:rPr>
              <a:t> </a:t>
            </a:r>
            <a:endParaRPr lang="pt-BR" sz="105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“Art. 86 </a:t>
            </a:r>
            <a:r>
              <a:rPr lang="pt-BR" sz="1000" i="1" kern="100" dirty="0" err="1">
                <a:effectLst/>
                <a:latin typeface="+mj-lt"/>
                <a:ea typeface="Calibri" panose="020F0502020204030204" pitchFamily="34" charset="0"/>
                <a:cs typeface="Times New Roman" panose="02020603050405020304" pitchFamily="18" charset="0"/>
              </a:rPr>
              <a:t>omissis</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 § 3º A faculdade de aderir à ata de registro de preços na condição de não participante poderá ser exercida: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(Redação dada pela Lei nº 14.770, de 2023)</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I - por órgãos e entidades da Administração Pública federal, estadual, distrital e municipal, relativamente a ata de registro de preços de órgão ou entidade gerenciadora federal, estadual ou distrital; ou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(Incluído pela Lei nº 14.770, de 2023)</a:t>
            </a:r>
            <a:endParaRPr lang="pt-BR" sz="1000" kern="100" dirty="0">
              <a:effectLst/>
              <a:latin typeface="+mj-lt"/>
              <a:ea typeface="Calibri" panose="020F0502020204030204" pitchFamily="34" charset="0"/>
              <a:cs typeface="Times New Roman" panose="02020603050405020304" pitchFamily="18" charset="0"/>
            </a:endParaRPr>
          </a:p>
          <a:p>
            <a:pPr marL="269875" algn="just">
              <a:lnSpc>
                <a:spcPct val="107000"/>
              </a:lnSpc>
              <a:spcAft>
                <a:spcPts val="800"/>
              </a:spcAft>
              <a:buNone/>
            </a:pPr>
            <a:r>
              <a:rPr lang="pt-BR" sz="1000" i="1" kern="100" dirty="0">
                <a:effectLst/>
                <a:latin typeface="+mj-lt"/>
                <a:ea typeface="Calibri" panose="020F0502020204030204" pitchFamily="34" charset="0"/>
                <a:cs typeface="Times New Roman" panose="02020603050405020304" pitchFamily="18" charset="0"/>
              </a:rPr>
              <a:t>II - por órgãos e entidades da Administração Pública municipal, relativamente a ata de registro de preços de órgão ou entidade gerenciadora municipal, desde que o sistema de registro de preços tenha sido formalizado mediante licitação.   </a:t>
            </a:r>
            <a:r>
              <a:rPr lang="pt-BR" sz="1000" i="1" u="sng" kern="100" dirty="0">
                <a:solidFill>
                  <a:srgbClr val="0563C1"/>
                </a:solidFill>
                <a:effectLst/>
                <a:latin typeface="+mj-lt"/>
                <a:ea typeface="Calibri" panose="020F0502020204030204" pitchFamily="34" charset="0"/>
                <a:cs typeface="Times New Roman" panose="02020603050405020304" pitchFamily="18" charset="0"/>
                <a:hlinkClick r:id="rId4"/>
              </a:rPr>
              <a:t>(Incluído pela Lei nº 14.770, de 2023)</a:t>
            </a:r>
            <a:r>
              <a:rPr lang="pt-BR" sz="1000" i="1" kern="100" dirty="0">
                <a:effectLst/>
                <a:latin typeface="+mj-lt"/>
                <a:ea typeface="Calibri" panose="020F0502020204030204" pitchFamily="34" charset="0"/>
                <a:cs typeface="Times New Roman" panose="02020603050405020304" pitchFamily="18" charset="0"/>
              </a:rPr>
              <a:t>.”</a:t>
            </a:r>
            <a:endParaRPr lang="pt-BR" sz="1000" kern="1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Vedação à adesão: </a:t>
            </a:r>
            <a:r>
              <a:rPr lang="pt-BR" sz="1050" kern="100" dirty="0">
                <a:effectLst/>
                <a:latin typeface="+mj-lt"/>
                <a:ea typeface="Calibri" panose="020F0502020204030204" pitchFamily="34" charset="0"/>
                <a:cs typeface="Times New Roman" panose="02020603050405020304" pitchFamily="18" charset="0"/>
              </a:rPr>
              <a:t>Será vedada aos órgãos e entidades da Administração Pública federal a adesão à ata de registro de preços gerenciada por órgão ou entidade estadual, distrital ou municipal (art. 86, § 8º). </a:t>
            </a:r>
            <a:endParaRPr lang="pt-BR" sz="1050" dirty="0">
              <a:latin typeface="+mj-lt"/>
            </a:endParaRPr>
          </a:p>
          <a:p>
            <a:r>
              <a:rPr lang="pt-BR" dirty="0"/>
              <a:t> </a:t>
            </a:r>
          </a:p>
        </p:txBody>
      </p:sp>
    </p:spTree>
    <p:extLst>
      <p:ext uri="{BB962C8B-B14F-4D97-AF65-F5344CB8AC3E}">
        <p14:creationId xmlns:p14="http://schemas.microsoft.com/office/powerpoint/2010/main" val="389109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BD6CF91-CF96-C946-0811-1E280F4768E4}"/>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BA351FF-C538-651B-8934-9624F733C620}"/>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62" name="Google Shape;62;p14">
            <a:extLst>
              <a:ext uri="{FF2B5EF4-FFF2-40B4-BE49-F238E27FC236}">
                <a16:creationId xmlns:a16="http://schemas.microsoft.com/office/drawing/2014/main" id="{E51C46ED-81B0-9DAA-80F7-4D347BEB9CFE}"/>
              </a:ext>
            </a:extLst>
          </p:cNvPr>
          <p:cNvSpPr txBox="1"/>
          <p:nvPr/>
        </p:nvSpPr>
        <p:spPr>
          <a:xfrm>
            <a:off x="470848" y="655092"/>
            <a:ext cx="8195480" cy="3441938"/>
          </a:xfrm>
          <a:prstGeom prst="rect">
            <a:avLst/>
          </a:prstGeom>
          <a:noFill/>
          <a:ln>
            <a:noFill/>
          </a:ln>
        </p:spPr>
        <p:txBody>
          <a:bodyPr spcFirstLastPara="1" wrap="square" lIns="91425" tIns="91425" rIns="91425" bIns="91425" anchor="t" anchorCtr="0">
            <a:spAutoFit/>
          </a:bodyPr>
          <a:lstStyle/>
          <a:p>
            <a:pPr algn="ctr"/>
            <a:r>
              <a:rPr lang="pt-BR" sz="1200" b="1" dirty="0">
                <a:highlight>
                  <a:srgbClr val="FFFFFF"/>
                </a:highlight>
                <a:latin typeface="+mj-lt"/>
                <a:cs typeface="Calibri" panose="020F0502020204030204" pitchFamily="34" charset="0"/>
              </a:rPr>
              <a:t>Procedimentos Auxiliares das Licitações e das Contratações</a:t>
            </a:r>
          </a:p>
          <a:p>
            <a:pPr algn="just"/>
            <a:endParaRPr lang="pt-BR" sz="1200" dirty="0">
              <a:highlight>
                <a:srgbClr val="FFFFFF"/>
              </a:highlight>
              <a:latin typeface="+mj-lt"/>
              <a:cs typeface="Calibri" panose="020F0502020204030204" pitchFamily="34" charset="0"/>
            </a:endParaRPr>
          </a:p>
          <a:p>
            <a:pPr algn="just"/>
            <a:r>
              <a:rPr lang="pt-BR" sz="1200" b="1" dirty="0">
                <a:highlight>
                  <a:srgbClr val="FFFFFF"/>
                </a:highlight>
                <a:latin typeface="+mj-lt"/>
                <a:cs typeface="Calibri" panose="020F0502020204030204" pitchFamily="34" charset="0"/>
              </a:rPr>
              <a:t>Conceito</a:t>
            </a:r>
            <a:r>
              <a:rPr lang="pt-BR" sz="1200" dirty="0">
                <a:highlight>
                  <a:srgbClr val="FFFFFF"/>
                </a:highlight>
                <a:latin typeface="+mj-lt"/>
                <a:cs typeface="Calibri" panose="020F0502020204030204" pitchFamily="34" charset="0"/>
              </a:rPr>
              <a:t>: Os procedimentos auxiliares são instrumentos para facilitar a contratação administrativa e reduzir a complexidade das licitações. (JUSTEN FILHO, Marçal. Comentários à Lei de Licitações e Contratações Administrativas. Lei 14.133/2021/Marçal </a:t>
            </a:r>
            <a:r>
              <a:rPr lang="pt-BR" sz="1200" dirty="0" err="1">
                <a:highlight>
                  <a:srgbClr val="FFFFFF"/>
                </a:highlight>
                <a:latin typeface="+mj-lt"/>
                <a:cs typeface="Calibri" panose="020F0502020204030204" pitchFamily="34" charset="0"/>
              </a:rPr>
              <a:t>Justen</a:t>
            </a:r>
            <a:r>
              <a:rPr lang="pt-BR" sz="1200" dirty="0">
                <a:highlight>
                  <a:srgbClr val="FFFFFF"/>
                </a:highlight>
                <a:latin typeface="+mj-lt"/>
                <a:cs typeface="Calibri" panose="020F0502020204030204" pitchFamily="34" charset="0"/>
              </a:rPr>
              <a:t> Filho. São Paulo – Thomson Reuters: Brasil, 2021, p. 1128). </a:t>
            </a:r>
          </a:p>
          <a:p>
            <a:pPr algn="just"/>
            <a:endParaRPr lang="pt-BR" sz="1200" dirty="0">
              <a:highlight>
                <a:srgbClr val="FFFFFF"/>
              </a:highlight>
              <a:latin typeface="+mj-lt"/>
              <a:cs typeface="Calibri" panose="020F0502020204030204" pitchFamily="34" charset="0"/>
            </a:endParaRPr>
          </a:p>
          <a:p>
            <a:pPr algn="just"/>
            <a:r>
              <a:rPr lang="pt-BR" sz="1200" b="1" dirty="0">
                <a:highlight>
                  <a:srgbClr val="FFFFFF"/>
                </a:highlight>
                <a:latin typeface="+mj-lt"/>
                <a:cs typeface="Calibri" panose="020F0502020204030204" pitchFamily="34" charset="0"/>
              </a:rPr>
              <a:t>Fundamento legal</a:t>
            </a:r>
            <a:r>
              <a:rPr lang="pt-BR" sz="1200" dirty="0">
                <a:highlight>
                  <a:srgbClr val="FFFFFF"/>
                </a:highlight>
                <a:latin typeface="+mj-lt"/>
                <a:cs typeface="Calibri" panose="020F0502020204030204" pitchFamily="34" charset="0"/>
              </a:rPr>
              <a:t>: </a:t>
            </a:r>
            <a:r>
              <a:rPr lang="pt-BR" sz="1200" dirty="0" err="1">
                <a:highlight>
                  <a:srgbClr val="FFFFFF"/>
                </a:highlight>
                <a:latin typeface="+mj-lt"/>
                <a:cs typeface="Calibri" panose="020F0502020204030204" pitchFamily="34" charset="0"/>
              </a:rPr>
              <a:t>Arts</a:t>
            </a:r>
            <a:r>
              <a:rPr lang="pt-BR" sz="1200" dirty="0">
                <a:highlight>
                  <a:srgbClr val="FFFFFF"/>
                </a:highlight>
                <a:latin typeface="+mj-lt"/>
                <a:cs typeface="Calibri" panose="020F0502020204030204" pitchFamily="34" charset="0"/>
              </a:rPr>
              <a:t>. 77 a 88 da Lei nº 14.133/2021.</a:t>
            </a:r>
          </a:p>
          <a:p>
            <a:pPr algn="just"/>
            <a:endParaRPr lang="pt-BR" sz="1200" dirty="0">
              <a:highlight>
                <a:srgbClr val="FFFFFF"/>
              </a:highlight>
              <a:latin typeface="+mj-lt"/>
              <a:cs typeface="Calibri" panose="020F0502020204030204" pitchFamily="34" charset="0"/>
            </a:endParaRPr>
          </a:p>
          <a:p>
            <a:pPr algn="just"/>
            <a:r>
              <a:rPr lang="pt-BR" sz="1200" b="1" dirty="0">
                <a:latin typeface="+mj-lt"/>
                <a:cs typeface="Calibri" panose="020F0502020204030204" pitchFamily="34" charset="0"/>
              </a:rPr>
              <a:t>Ausência de obrigatoriedade na adoção</a:t>
            </a:r>
            <a:r>
              <a:rPr lang="pt-BR" sz="1200" dirty="0">
                <a:latin typeface="+mj-lt"/>
                <a:cs typeface="Calibri" panose="020F0502020204030204" pitchFamily="34" charset="0"/>
              </a:rPr>
              <a:t>: Decisão discricionária. </a:t>
            </a:r>
          </a:p>
          <a:p>
            <a:pPr algn="just"/>
            <a:endParaRPr lang="pt-BR" sz="1200" dirty="0">
              <a:latin typeface="+mj-lt"/>
              <a:cs typeface="Calibri" panose="020F0502020204030204" pitchFamily="34" charset="0"/>
            </a:endParaRPr>
          </a:p>
          <a:p>
            <a:pPr algn="just"/>
            <a:r>
              <a:rPr lang="pt-BR" sz="1200" b="1" dirty="0">
                <a:latin typeface="+mj-lt"/>
                <a:cs typeface="Calibri" panose="020F0502020204030204" pitchFamily="34" charset="0"/>
              </a:rPr>
              <a:t>Necessidade de regulamentação por cada ente federativo</a:t>
            </a:r>
            <a:r>
              <a:rPr lang="pt-BR" sz="1200" dirty="0">
                <a:latin typeface="+mj-lt"/>
                <a:cs typeface="Calibri" panose="020F0502020204030204" pitchFamily="34" charset="0"/>
              </a:rPr>
              <a:t>: </a:t>
            </a:r>
          </a:p>
          <a:p>
            <a:pPr algn="just"/>
            <a:endParaRPr lang="pt-BR" sz="1200" dirty="0">
              <a:latin typeface="+mj-lt"/>
              <a:cs typeface="Calibri" panose="020F0502020204030204" pitchFamily="34" charset="0"/>
            </a:endParaRPr>
          </a:p>
          <a:p>
            <a:pPr marL="171450" indent="-171450" algn="just">
              <a:buFont typeface="Arial" panose="020B0604020202020204" pitchFamily="34" charset="0"/>
              <a:buChar char="•"/>
            </a:pPr>
            <a:r>
              <a:rPr lang="pt-BR" sz="1200" dirty="0">
                <a:latin typeface="+mj-lt"/>
                <a:cs typeface="Calibri" panose="020F0502020204030204" pitchFamily="34" charset="0"/>
              </a:rPr>
              <a:t>Regulamento federal pode inspirar regulamento local.</a:t>
            </a:r>
          </a:p>
          <a:p>
            <a:pPr marL="171450" indent="-171450" algn="just">
              <a:buFont typeface="Arial" panose="020B0604020202020204" pitchFamily="34" charset="0"/>
              <a:buChar char="•"/>
            </a:pPr>
            <a:r>
              <a:rPr lang="pt-BR" sz="1200" dirty="0">
                <a:latin typeface="+mj-lt"/>
                <a:cs typeface="Calibri" panose="020F0502020204030204" pitchFamily="34" charset="0"/>
              </a:rPr>
              <a:t>Regulamento federal pode ser recepcionado pelo ente municipal por norma local. </a:t>
            </a:r>
          </a:p>
          <a:p>
            <a:pPr marL="171450" indent="-171450" algn="just">
              <a:buFont typeface="Arial" panose="020B0604020202020204" pitchFamily="34" charset="0"/>
              <a:buChar char="•"/>
            </a:pPr>
            <a:r>
              <a:rPr lang="pt-BR" sz="1200" dirty="0">
                <a:highlight>
                  <a:srgbClr val="FFFFFF"/>
                </a:highlight>
                <a:latin typeface="+mj-lt"/>
                <a:cs typeface="Calibri" panose="020F0502020204030204" pitchFamily="34" charset="0"/>
              </a:rPr>
              <a:t>Regulamentação do credenciamento em âmbito municipal pode ser apenas pelo edital, observada a Lei 14.133/2021. </a:t>
            </a:r>
          </a:p>
          <a:p>
            <a:pPr marL="0" lvl="0" indent="0" algn="l" rtl="0">
              <a:spcBef>
                <a:spcPts val="1100"/>
              </a:spcBef>
              <a:spcAft>
                <a:spcPts val="0"/>
              </a:spcAft>
              <a:buNone/>
            </a:pPr>
            <a:endParaRPr sz="1050" dirty="0">
              <a:solidFill>
                <a:schemeClr val="dk1"/>
              </a:solidFill>
              <a:highlight>
                <a:srgbClr val="FFFFFF"/>
              </a:highlight>
            </a:endParaRPr>
          </a:p>
        </p:txBody>
      </p:sp>
    </p:spTree>
    <p:extLst>
      <p:ext uri="{BB962C8B-B14F-4D97-AF65-F5344CB8AC3E}">
        <p14:creationId xmlns:p14="http://schemas.microsoft.com/office/powerpoint/2010/main" val="30727023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5BA0328-AF9F-1E2D-E195-BDAB16DC126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A027C1A-EBA4-1E7A-1910-8610E0F3831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BF64A64-205A-49FB-0071-29824216F7B2}"/>
              </a:ext>
            </a:extLst>
          </p:cNvPr>
          <p:cNvSpPr txBox="1"/>
          <p:nvPr/>
        </p:nvSpPr>
        <p:spPr>
          <a:xfrm>
            <a:off x="550718" y="512619"/>
            <a:ext cx="7651173" cy="4477123"/>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lnSpc>
                <a:spcPct val="107000"/>
              </a:lnSpc>
              <a:spcAft>
                <a:spcPts val="800"/>
              </a:spcAft>
              <a:buNone/>
            </a:pPr>
            <a:r>
              <a:rPr lang="pt-BR" sz="1050" b="1" kern="100" dirty="0">
                <a:effectLst/>
                <a:latin typeface="+mj-lt"/>
                <a:ea typeface="Calibri" panose="020F0502020204030204" pitchFamily="34" charset="0"/>
                <a:cs typeface="Times New Roman" panose="02020603050405020304" pitchFamily="18" charset="0"/>
              </a:rPr>
              <a:t>Limites para adesão</a:t>
            </a:r>
            <a:endParaRPr lang="pt-BR" sz="1050" kern="100" dirty="0">
              <a:effectLst/>
              <a:latin typeface="+mj-lt"/>
              <a:ea typeface="Calibri" panose="020F0502020204030204" pitchFamily="34" charset="0"/>
              <a:cs typeface="Times New Roman" panose="02020603050405020304" pitchFamily="18" charset="0"/>
            </a:endParaRPr>
          </a:p>
          <a:p>
            <a:pPr marL="171450" indent="-171450" algn="just">
              <a:lnSpc>
                <a:spcPct val="107000"/>
              </a:lnSpc>
              <a:spcAft>
                <a:spcPts val="800"/>
              </a:spcAft>
              <a:buFont typeface="Wingdings" panose="05000000000000000000" pitchFamily="2" charset="2"/>
              <a:buChar char="v"/>
            </a:pPr>
            <a:r>
              <a:rPr lang="pt-BR" sz="1050" kern="100" dirty="0">
                <a:latin typeface="+mj-lt"/>
                <a:ea typeface="Calibri" panose="020F0502020204030204" pitchFamily="34" charset="0"/>
                <a:cs typeface="Times New Roman" panose="02020603050405020304" pitchFamily="18" charset="0"/>
              </a:rPr>
              <a:t>A</a:t>
            </a:r>
            <a:r>
              <a:rPr lang="pt-BR" sz="1050" kern="100" dirty="0">
                <a:effectLst/>
                <a:latin typeface="+mj-lt"/>
                <a:ea typeface="Calibri" panose="020F0502020204030204" pitchFamily="34" charset="0"/>
                <a:cs typeface="Times New Roman" panose="02020603050405020304" pitchFamily="18" charset="0"/>
              </a:rPr>
              <a:t>s aquisições ou as contratações adicionais não poderão exceder, por órgão ou entidade, a 50% (cinquenta por cento) dos quantitativos dos itens do instrumento convocatório registrados na ata de registro de preços para o órgão gerenciador e para os órgãos participantes. (art. 86, § 4º). </a:t>
            </a:r>
          </a:p>
          <a:p>
            <a:pPr marL="171450" indent="-171450" algn="just">
              <a:lnSpc>
                <a:spcPct val="107000"/>
              </a:lnSpc>
              <a:spcAft>
                <a:spcPts val="800"/>
              </a:spcAft>
              <a:buFont typeface="Wingdings" panose="05000000000000000000" pitchFamily="2" charset="2"/>
              <a:buChar char="v"/>
            </a:pPr>
            <a:r>
              <a:rPr lang="pt-BR" sz="1050" kern="100" dirty="0">
                <a:effectLst/>
                <a:latin typeface="+mj-lt"/>
                <a:ea typeface="Calibri" panose="020F0502020204030204" pitchFamily="34" charset="0"/>
                <a:cs typeface="Times New Roman" panose="02020603050405020304" pitchFamily="18" charset="0"/>
              </a:rPr>
              <a:t>O quantitativo decorrente das adesões à ata de registro de preços não poderá exceder, na totalidade, ao dobro do quantitativo de cada item registrado na ata de registro de preços para o órgão gerenciador e órgãos participantes, independentemente do número de órgãos não participantes que aderirem. (art. 86, §5º). </a:t>
            </a:r>
          </a:p>
          <a:p>
            <a:pPr marL="171450" indent="-171450" algn="just">
              <a:lnSpc>
                <a:spcPct val="107000"/>
              </a:lnSpc>
              <a:spcAft>
                <a:spcPts val="800"/>
              </a:spcAft>
              <a:buFont typeface="Wingdings" panose="05000000000000000000" pitchFamily="2" charset="2"/>
              <a:buChar char="v"/>
            </a:pPr>
            <a:endParaRPr lang="pt-BR" sz="1050" kern="100" dirty="0">
              <a:latin typeface="+mj-lt"/>
              <a:ea typeface="Calibri" panose="020F0502020204030204" pitchFamily="34" charset="0"/>
              <a:cs typeface="Times New Roman" panose="02020603050405020304" pitchFamily="18" charset="0"/>
            </a:endParaRPr>
          </a:p>
          <a:p>
            <a:pPr lvl="0"/>
            <a:r>
              <a:rPr lang="pt-BR" sz="1050" b="1" kern="100" dirty="0">
                <a:latin typeface="+mj-lt"/>
                <a:cs typeface="Times New Roman" panose="02020603050405020304" pitchFamily="18" charset="0"/>
              </a:rPr>
              <a:t>Exceções ao limite para adesão </a:t>
            </a:r>
          </a:p>
          <a:p>
            <a:r>
              <a:rPr lang="pt-BR" sz="1050" kern="100" dirty="0">
                <a:latin typeface="+mj-lt"/>
                <a:cs typeface="Times New Roman" panose="02020603050405020304" pitchFamily="18" charset="0"/>
              </a:rPr>
              <a:t> </a:t>
            </a:r>
          </a:p>
          <a:p>
            <a:r>
              <a:rPr lang="pt-BR" sz="1050" kern="100" dirty="0">
                <a:latin typeface="+mj-lt"/>
                <a:cs typeface="Times New Roman" panose="02020603050405020304" pitchFamily="18" charset="0"/>
              </a:rPr>
              <a:t>Art. 86 § 6º A adesão à ata de registro de preços de órgão ou entidade gerenciadora do Poder Executivo federal por órgãos e entidades da Administração Pública estadual, distrital e municipal poderá ser exigida para fins de transferências voluntárias, não ficando sujeita ao limite de que trata o § 5º deste artigo se destinada à execução descentralizada de programa ou projeto federal e comprovada a compatibilidade dos preços registrados com os valores praticados no mercado na forma do </a:t>
            </a:r>
            <a:r>
              <a:rPr lang="pt-BR" sz="1050" kern="100" dirty="0">
                <a:latin typeface="+mj-lt"/>
                <a:cs typeface="Times New Roman" panose="02020603050405020304" pitchFamily="18" charset="0"/>
                <a:hlinkClick r:id="rId4">
                  <a:extLst>
                    <a:ext uri="{A12FA001-AC4F-418D-AE19-62706E023703}">
                      <ahyp:hlinkClr xmlns:ahyp="http://schemas.microsoft.com/office/drawing/2018/hyperlinkcolor" val="tx"/>
                    </a:ext>
                  </a:extLst>
                </a:hlinkClick>
              </a:rPr>
              <a:t>art. 23 desta Lei</a:t>
            </a:r>
            <a:r>
              <a:rPr lang="pt-BR" sz="1050" kern="100" dirty="0">
                <a:latin typeface="+mj-lt"/>
                <a:cs typeface="Times New Roman" panose="02020603050405020304" pitchFamily="18" charset="0"/>
              </a:rPr>
              <a:t>.</a:t>
            </a:r>
          </a:p>
          <a:p>
            <a:r>
              <a:rPr lang="pt-BR" sz="1050" kern="100" dirty="0">
                <a:latin typeface="+mj-lt"/>
                <a:cs typeface="Times New Roman" panose="02020603050405020304" pitchFamily="18" charset="0"/>
              </a:rPr>
              <a:t> </a:t>
            </a:r>
          </a:p>
          <a:p>
            <a:r>
              <a:rPr lang="pt-BR" sz="1050" kern="100" dirty="0">
                <a:latin typeface="+mj-lt"/>
                <a:cs typeface="Times New Roman" panose="02020603050405020304" pitchFamily="18" charset="0"/>
              </a:rPr>
              <a:t>Art. 86 § 7º Para aquisição emergencial de medicamentos e material de consumo médico-hospitalar por órgãos e entidades da Administração Pública federal, estadual, distrital e municipal, a adesão à ata de registro de preços gerenciada pelo Ministério da Saúde não estará sujeita ao limite de que trata o § 5º deste artigo.</a:t>
            </a:r>
          </a:p>
          <a:p>
            <a:pPr marL="171450" indent="-171450" algn="just">
              <a:lnSpc>
                <a:spcPct val="107000"/>
              </a:lnSpc>
              <a:spcAft>
                <a:spcPts val="800"/>
              </a:spcAft>
              <a:buFont typeface="Wingdings" panose="05000000000000000000" pitchFamily="2" charset="2"/>
              <a:buChar char="v"/>
            </a:pPr>
            <a:endParaRPr lang="pt-BR" sz="1050" kern="100" dirty="0">
              <a:effectLst/>
              <a:latin typeface="+mj-lt"/>
              <a:ea typeface="Calibri" panose="020F0502020204030204" pitchFamily="34" charset="0"/>
              <a:cs typeface="Times New Roman" panose="02020603050405020304" pitchFamily="18" charset="0"/>
            </a:endParaRPr>
          </a:p>
          <a:p>
            <a:r>
              <a:rPr lang="pt-BR" dirty="0"/>
              <a:t> </a:t>
            </a:r>
          </a:p>
        </p:txBody>
      </p:sp>
    </p:spTree>
    <p:extLst>
      <p:ext uri="{BB962C8B-B14F-4D97-AF65-F5344CB8AC3E}">
        <p14:creationId xmlns:p14="http://schemas.microsoft.com/office/powerpoint/2010/main" val="1364502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499DF8F-BEFD-2908-E452-A5C8C0E8337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5C94E15-B41A-40F6-FE26-58B8BB78D0A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E9A772B-C68D-EB8C-8209-E5E48677B969}"/>
              </a:ext>
            </a:extLst>
          </p:cNvPr>
          <p:cNvSpPr txBox="1"/>
          <p:nvPr/>
        </p:nvSpPr>
        <p:spPr>
          <a:xfrm>
            <a:off x="643466" y="124179"/>
            <a:ext cx="8240889" cy="3770840"/>
          </a:xfrm>
          <a:prstGeom prst="rect">
            <a:avLst/>
          </a:prstGeom>
          <a:noFill/>
        </p:spPr>
        <p:txBody>
          <a:bodyPr wrap="square">
            <a:spAutoFit/>
          </a:bodyPr>
          <a:lstStyle/>
          <a:p>
            <a:pPr algn="ctr"/>
            <a:r>
              <a:rPr lang="pt-BR" sz="1050" b="1" dirty="0">
                <a:latin typeface="+mj-lt"/>
              </a:rPr>
              <a:t>SISTEMA DE REGISTRO DE PREÇOS</a:t>
            </a:r>
          </a:p>
          <a:p>
            <a:pPr algn="ctr"/>
            <a:endParaRPr lang="pt-BR" sz="1100" b="1" u="sng" dirty="0">
              <a:latin typeface="+mj-lt"/>
            </a:endParaRPr>
          </a:p>
          <a:p>
            <a:pPr algn="just">
              <a:lnSpc>
                <a:spcPct val="107000"/>
              </a:lnSpc>
              <a:spcAft>
                <a:spcPts val="800"/>
              </a:spcAft>
            </a:pPr>
            <a:r>
              <a:rPr lang="pt-BR" sz="1100" b="1" u="sng" kern="100" dirty="0">
                <a:latin typeface="+mj-lt"/>
                <a:cs typeface="Times New Roman" panose="02020603050405020304" pitchFamily="18" charset="0"/>
                <a:hlinkClick r:id="rId4"/>
              </a:rPr>
              <a:t>TCU - </a:t>
            </a:r>
            <a:r>
              <a:rPr lang="pt-BR" sz="1100" b="1" dirty="0">
                <a:latin typeface="+mj-lt"/>
                <a:hlinkClick r:id="rId4"/>
              </a:rPr>
              <a:t>ACÓRDÃO 547/2026 - PLENÁRIO</a:t>
            </a:r>
            <a:endParaRPr lang="pt-BR" sz="1100" b="1" u="sng" kern="100" dirty="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pt-BR" sz="1000" dirty="0"/>
              <a:t>AUDITORIA DE CONFORMIDADE, COM ASPECTOS OPERACIONAIS. SISTEMA DE REGISTRO DE PREÇOS DIGITAL E GESTÃO DE ATAS. AUSÊNCIA DE MECANISMOS EFICAZES DE PESQUISA DOS ESTUDOS TÉCNICOS PRELIMINARES (ETP) DIGITAL. CLASSIFICAÇÃO INADEQUADA DO OBJETO. FALTA DE CRITÉRIOS UNIFORMES PARA PERMITIR OU VEDAR ADESÕES. JUSTIFICATIVAS SUPERFICIAIS DE VANTAJOSIDADE DE ADESÃO. EXTRAPOLAÇÃO DE LIMITES LEGAIS DE ADESÃO. AUSÊNCIA DE CONTROLE DA TEMPESTIVIDADE DA ADESÃO. INVERSÃO DOS PAPÉIS DE PARTICIPANTES E NÃO PARTICIPANTES. INEXISTÊNCIA DE DADOS CONFIÁVEIS SOBRE A EXECUÇÃO DOS QUANTITATIVOS REGISTRADOS. DIVERGÊNCIAS INTERPRETATIVAS SOBRE A PRORROGAÇÃO DA VIGÊNCIA DAS ATAS. FRAGILIDADES NO REGISTRO E NA FUNDAMENTAÇÃO DAS MODIFICAÇÕES DE PREÇOS. RECOMENDAÇÃO.</a:t>
            </a:r>
          </a:p>
          <a:p>
            <a:pPr algn="just">
              <a:lnSpc>
                <a:spcPct val="107000"/>
              </a:lnSpc>
              <a:spcAft>
                <a:spcPts val="800"/>
              </a:spcAft>
            </a:pPr>
            <a:r>
              <a:rPr lang="pt-BR" sz="1000" dirty="0"/>
              <a:t>ACORDAM os Ministros do Tribunal de Contas da União, por unanimidade, reunidos em sessão do Plenário, ante as razões expostas pelo relator, em:</a:t>
            </a:r>
          </a:p>
          <a:p>
            <a:pPr algn="just">
              <a:lnSpc>
                <a:spcPct val="107000"/>
              </a:lnSpc>
              <a:spcAft>
                <a:spcPts val="800"/>
              </a:spcAft>
            </a:pPr>
            <a:r>
              <a:rPr lang="pt-BR" sz="1000" dirty="0"/>
              <a:t>9.1.1. recomendar ao Ministério da Gestão e da Inovação em Serviços Públicos (MGI) que, no prazo de sessenta dias, elabore e encaminhe ao TCU, plano de ação contendo responsáveis, prazos e etapas para correção das falhas identificadas na auditoria, contemplando as seguintes medidas:</a:t>
            </a:r>
            <a:endParaRPr lang="pt-BR" sz="1000" kern="100" dirty="0">
              <a:effectLst/>
              <a:latin typeface="+mj-lt"/>
              <a:ea typeface="Calibri" panose="020F0502020204030204" pitchFamily="34" charset="0"/>
              <a:cs typeface="Times New Roman" panose="02020603050405020304" pitchFamily="18" charset="0"/>
            </a:endParaRPr>
          </a:p>
          <a:p>
            <a:r>
              <a:rPr lang="pt-BR" sz="1000" dirty="0"/>
              <a:t>9.1.1.4. </a:t>
            </a:r>
            <a:r>
              <a:rPr lang="pt-BR" sz="1000" u="sng" dirty="0"/>
              <a:t>expedir orientação normativa para que o órgão gerenciador, quando do planejamento da contratação, defina a permissão ou a vedação de adesões a atas de registro de preços considerando aspectos como a natureza do objeto, ata proveniente de contratação direta, capacidade operacional do órgão gerenciador e do fornecedor, a escala de demanda, a logística de fornecimento, os riscos de sobrecarga contratual e o comprometimento da execução primária, o histórico de adesões para o mesmo objeto, entre outros</a:t>
            </a:r>
            <a:r>
              <a:rPr lang="pt-BR" sz="1000" dirty="0"/>
              <a:t>; </a:t>
            </a:r>
          </a:p>
        </p:txBody>
      </p:sp>
    </p:spTree>
    <p:extLst>
      <p:ext uri="{BB962C8B-B14F-4D97-AF65-F5344CB8AC3E}">
        <p14:creationId xmlns:p14="http://schemas.microsoft.com/office/powerpoint/2010/main" val="3268610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242322B-B7EE-197D-0CB5-94BC71FF5DF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4E329F3-7EAB-9113-5A06-C52A16AB4EF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71123D1C-B96C-2E8E-F0C1-F40A7E73AB81}"/>
              </a:ext>
            </a:extLst>
          </p:cNvPr>
          <p:cNvSpPr txBox="1"/>
          <p:nvPr/>
        </p:nvSpPr>
        <p:spPr>
          <a:xfrm>
            <a:off x="643466" y="124179"/>
            <a:ext cx="8240889" cy="3182794"/>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effectLst/>
                <a:latin typeface="+mj-lt"/>
                <a:ea typeface="Calibri" panose="020F0502020204030204" pitchFamily="34" charset="0"/>
                <a:cs typeface="Times New Roman" panose="02020603050405020304" pitchFamily="18" charset="0"/>
              </a:rPr>
              <a:t>TCU</a:t>
            </a:r>
          </a:p>
          <a:p>
            <a:pPr algn="just">
              <a:lnSpc>
                <a:spcPct val="107000"/>
              </a:lnSpc>
              <a:spcAft>
                <a:spcPts val="800"/>
              </a:spcAft>
            </a:pPr>
            <a:endParaRPr lang="pt-BR" sz="1200" u="sng" kern="100" dirty="0">
              <a:latin typeface="+mj-lt"/>
              <a:ea typeface="Calibri" panose="020F0502020204030204" pitchFamily="34" charset="0"/>
              <a:cs typeface="Times New Roman" panose="02020603050405020304" pitchFamily="18" charset="0"/>
            </a:endParaRPr>
          </a:p>
          <a:p>
            <a:pPr algn="just"/>
            <a:r>
              <a:rPr lang="pt-BR" sz="1200" dirty="0"/>
              <a:t>9.1.3. recomendar ao Ministério da Gestão e Inovação em Serviços Públicos que avalie a conveniência e oportunidade de orientarem os órgãos e entidades federais do Poder Executivo Federal acerca dos seguintes pontos:</a:t>
            </a:r>
          </a:p>
          <a:p>
            <a:pPr algn="just"/>
            <a:endParaRPr lang="pt-BR" sz="1200" dirty="0"/>
          </a:p>
          <a:p>
            <a:pPr algn="just"/>
            <a:r>
              <a:rPr lang="pt-BR" sz="1200" u="sng" dirty="0"/>
              <a:t>9.1.3.1. aprimorarem a fundamentação das justificativas de vantajosidade de adesão, assegurando que contenham:</a:t>
            </a:r>
          </a:p>
          <a:p>
            <a:pPr algn="just"/>
            <a:r>
              <a:rPr lang="pt-BR" sz="1200" u="sng" dirty="0"/>
              <a:t>9.1.3.1.1. demonstração objetiva dos elementos que justificam a vantajosidade da adesão, incluindo os fatores que tornam a adesão mais adequada que a realização de procedimento próprio e a escolha da ata à qual se pretende aderir;</a:t>
            </a:r>
          </a:p>
          <a:p>
            <a:pPr algn="just"/>
            <a:r>
              <a:rPr lang="pt-BR" sz="1200" u="sng" dirty="0"/>
              <a:t>9.1.3.1.2. comprovação de que os valores registrados estão alinhados aos preços praticados no mercado no qual o não participante está inserido;</a:t>
            </a:r>
          </a:p>
          <a:p>
            <a:pPr algn="just"/>
            <a:r>
              <a:rPr lang="pt-BR" sz="1200" u="sng" dirty="0"/>
              <a:t>9.1.3.1.3. evidência de que as especificações técnicas do objeto registrado na ata guardam aderência com o objeto que se pretende contratar;</a:t>
            </a:r>
          </a:p>
          <a:p>
            <a:pPr algn="just">
              <a:lnSpc>
                <a:spcPct val="107000"/>
              </a:lnSpc>
              <a:spcAft>
                <a:spcPts val="800"/>
              </a:spcAft>
            </a:pP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159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C69215E-D9F1-78D9-C058-8DFE3665256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65CB3A5-1B4E-B2B2-84DF-49D5FEECA82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60A6F0AB-B1EB-35C8-23DF-3A5823C1F719}"/>
              </a:ext>
            </a:extLst>
          </p:cNvPr>
          <p:cNvSpPr txBox="1"/>
          <p:nvPr/>
        </p:nvSpPr>
        <p:spPr>
          <a:xfrm>
            <a:off x="643466" y="124179"/>
            <a:ext cx="8240889" cy="4789260"/>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pPr algn="just">
              <a:lnSpc>
                <a:spcPct val="107000"/>
              </a:lnSpc>
              <a:spcAft>
                <a:spcPts val="800"/>
              </a:spcAft>
            </a:pPr>
            <a:r>
              <a:rPr lang="pt-BR" sz="1050" u="sng" kern="100" dirty="0">
                <a:solidFill>
                  <a:schemeClr val="tx1"/>
                </a:solidFill>
                <a:latin typeface="+mj-lt"/>
                <a:ea typeface="Calibri" panose="020F0502020204030204" pitchFamily="34" charset="0"/>
                <a:cs typeface="Times New Roman" panose="02020603050405020304" pitchFamily="18" charset="0"/>
              </a:rPr>
              <a:t>Voto </a:t>
            </a:r>
            <a:endParaRPr lang="pt-BR" sz="1050" u="sng" kern="100" dirty="0">
              <a:solidFill>
                <a:schemeClr val="tx1"/>
              </a:solidFill>
              <a:effectLst/>
              <a:latin typeface="+mj-lt"/>
              <a:ea typeface="Calibri" panose="020F0502020204030204" pitchFamily="34" charset="0"/>
              <a:cs typeface="Times New Roman" panose="02020603050405020304" pitchFamily="18" charset="0"/>
            </a:endParaRPr>
          </a:p>
          <a:p>
            <a:pPr algn="l">
              <a:buNone/>
            </a:pPr>
            <a:r>
              <a:rPr lang="pt-BR" b="0" i="0" dirty="0">
                <a:solidFill>
                  <a:schemeClr val="tx1"/>
                </a:solidFill>
                <a:effectLst/>
                <a:latin typeface="+mj-lt"/>
              </a:rPr>
              <a:t>64. Inicialmente, trato da superestimativa de quantitativos que leva à indesejada prática da "</a:t>
            </a:r>
            <a:r>
              <a:rPr lang="pt-BR" b="0" i="0" u="sng" dirty="0">
                <a:solidFill>
                  <a:schemeClr val="tx1"/>
                </a:solidFill>
                <a:effectLst/>
                <a:latin typeface="+mj-lt"/>
              </a:rPr>
              <a:t>barriga de aluguel</a:t>
            </a:r>
            <a:r>
              <a:rPr lang="pt-BR" b="0" i="0" dirty="0">
                <a:solidFill>
                  <a:schemeClr val="tx1"/>
                </a:solidFill>
                <a:effectLst/>
                <a:latin typeface="+mj-lt"/>
              </a:rPr>
              <a:t>" - registro de preços de compras, obras ou serviços por um gerenciador que não possui - total ou parcialmente - a necessidade dos quantitativos registrados.</a:t>
            </a:r>
          </a:p>
          <a:p>
            <a:pPr algn="l">
              <a:buNone/>
            </a:pPr>
            <a:endParaRPr lang="pt-BR" b="0" i="0" dirty="0">
              <a:solidFill>
                <a:schemeClr val="tx1"/>
              </a:solidFill>
              <a:effectLst/>
              <a:latin typeface="+mj-lt"/>
            </a:endParaRPr>
          </a:p>
          <a:p>
            <a:pPr algn="l">
              <a:buNone/>
            </a:pPr>
            <a:r>
              <a:rPr lang="pt-BR" b="0" i="0" dirty="0">
                <a:solidFill>
                  <a:schemeClr val="tx1"/>
                </a:solidFill>
                <a:effectLst/>
                <a:latin typeface="+mj-lt"/>
              </a:rPr>
              <a:t>65. Na comunicação que proferi na sessão do dia 2/4/2025 - que determinou a realização da presente fiscalização - registrei a conduta delituosa dos chamados</a:t>
            </a:r>
            <a:r>
              <a:rPr lang="pt-BR" b="0" i="1" dirty="0">
                <a:solidFill>
                  <a:schemeClr val="tx1"/>
                </a:solidFill>
                <a:effectLst/>
                <a:latin typeface="+mj-lt"/>
              </a:rPr>
              <a:t> </a:t>
            </a:r>
            <a:r>
              <a:rPr lang="pt-BR" b="0" i="0" dirty="0">
                <a:solidFill>
                  <a:schemeClr val="tx1"/>
                </a:solidFill>
                <a:effectLst/>
                <a:latin typeface="+mj-lt"/>
              </a:rPr>
              <a:t>"</a:t>
            </a:r>
            <a:r>
              <a:rPr lang="pt-BR" b="0" i="1" dirty="0">
                <a:solidFill>
                  <a:schemeClr val="tx1"/>
                </a:solidFill>
                <a:effectLst/>
                <a:latin typeface="+mj-lt"/>
              </a:rPr>
              <a:t>corretores de atas". </a:t>
            </a:r>
            <a:r>
              <a:rPr lang="pt-BR" b="0" i="0" dirty="0">
                <a:solidFill>
                  <a:schemeClr val="tx1"/>
                </a:solidFill>
                <a:effectLst/>
                <a:latin typeface="+mj-lt"/>
              </a:rPr>
              <a:t>Situei que a "</a:t>
            </a:r>
            <a:r>
              <a:rPr lang="pt-BR" b="0" i="1" dirty="0">
                <a:solidFill>
                  <a:schemeClr val="tx1"/>
                </a:solidFill>
                <a:effectLst/>
                <a:latin typeface="+mj-lt"/>
              </a:rPr>
              <a:t>barriga de aluguel</a:t>
            </a:r>
            <a:r>
              <a:rPr lang="pt-BR" b="0" i="0" dirty="0">
                <a:solidFill>
                  <a:schemeClr val="tx1"/>
                </a:solidFill>
                <a:effectLst/>
                <a:latin typeface="+mj-lt"/>
              </a:rPr>
              <a:t>" é a "</a:t>
            </a:r>
            <a:r>
              <a:rPr lang="pt-BR" b="0" i="1" dirty="0">
                <a:solidFill>
                  <a:schemeClr val="tx1"/>
                </a:solidFill>
                <a:effectLst/>
                <a:latin typeface="+mj-lt"/>
              </a:rPr>
              <a:t>estipulação, pelos órgãos gerenciadores e participantes, de quantidades superestimadas de itens nas atas de registro de preços, desprovidas de correspondência com a real demanda, com o objetivo de favorecer determinados fornecedores. Estes, por sua vez, buscam "comercializar" os itens registrados junto a outros entes públicos por meio das adesões subsequentes ('caronas') </a:t>
            </a:r>
            <a:r>
              <a:rPr lang="pt-BR" b="0" i="0" dirty="0">
                <a:solidFill>
                  <a:schemeClr val="tx1"/>
                </a:solidFill>
                <a:effectLst/>
                <a:latin typeface="+mj-lt"/>
              </a:rPr>
              <a:t>".</a:t>
            </a:r>
          </a:p>
          <a:p>
            <a:pPr algn="l">
              <a:buNone/>
            </a:pPr>
            <a:endParaRPr lang="pt-BR" b="0" i="0" dirty="0">
              <a:solidFill>
                <a:schemeClr val="tx1"/>
              </a:solidFill>
              <a:effectLst/>
              <a:latin typeface="+mj-lt"/>
            </a:endParaRPr>
          </a:p>
          <a:p>
            <a:pPr algn="l">
              <a:buNone/>
            </a:pPr>
            <a:r>
              <a:rPr lang="pt-BR" b="0" i="0" dirty="0">
                <a:solidFill>
                  <a:schemeClr val="tx1"/>
                </a:solidFill>
                <a:effectLst/>
                <a:latin typeface="+mj-lt"/>
              </a:rPr>
              <a:t>66. Além da imoralidade das condutas - com declaração ideologicamente falsa -, trata-se de afronta aos </a:t>
            </a:r>
            <a:r>
              <a:rPr lang="pt-BR" b="0" i="0" dirty="0" err="1">
                <a:solidFill>
                  <a:schemeClr val="tx1"/>
                </a:solidFill>
                <a:effectLst/>
                <a:latin typeface="+mj-lt"/>
              </a:rPr>
              <a:t>arts</a:t>
            </a:r>
            <a:r>
              <a:rPr lang="pt-BR" b="0" i="0" dirty="0">
                <a:solidFill>
                  <a:schemeClr val="tx1"/>
                </a:solidFill>
                <a:effectLst/>
                <a:latin typeface="+mj-lt"/>
              </a:rPr>
              <a:t>. 6º, incisos XXIII, alínea "a" e XXV, alínea "f"; 18, inciso I; art. 23, </a:t>
            </a:r>
            <a:r>
              <a:rPr lang="pt-BR" b="1" i="0" dirty="0">
                <a:solidFill>
                  <a:schemeClr val="tx1"/>
                </a:solidFill>
                <a:effectLst/>
                <a:latin typeface="+mj-lt"/>
              </a:rPr>
              <a:t>caput</a:t>
            </a:r>
            <a:r>
              <a:rPr lang="pt-BR" b="0" i="0" dirty="0">
                <a:solidFill>
                  <a:schemeClr val="tx1"/>
                </a:solidFill>
                <a:effectLst/>
                <a:latin typeface="+mj-lt"/>
              </a:rPr>
              <a:t>; art. 40, inciso III; entre outros dispositivos da Lei 14.133/2021. A superestimativa de quantitativos redunda, ainda, na discriminação ilegal de empresas de menor porte, em face da superestimação da habilitação econômico-financeira e técnica, em desarmonia com o art. 37, inciso XXI, da Constituição Federal e com o art. 9º, inciso I, alíneas "a" e "c", da Lei 14.133/2021.</a:t>
            </a:r>
          </a:p>
          <a:p>
            <a:pPr algn="just">
              <a:lnSpc>
                <a:spcPct val="107000"/>
              </a:lnSpc>
              <a:spcAft>
                <a:spcPts val="800"/>
              </a:spcAft>
            </a:pP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69982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6D4BC37-57B1-D48C-3C31-207D6CCB093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D690F0D-9B77-0ACE-5A7F-CBE5634D569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C4AC68F-6C9B-52C9-5B0D-D5E59BF69A27}"/>
              </a:ext>
            </a:extLst>
          </p:cNvPr>
          <p:cNvSpPr txBox="1"/>
          <p:nvPr/>
        </p:nvSpPr>
        <p:spPr>
          <a:xfrm>
            <a:off x="643466" y="124179"/>
            <a:ext cx="8240889" cy="4568943"/>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r>
              <a:rPr lang="pt-BR" sz="1200" dirty="0"/>
              <a:t>67. Quanto mais genérica a ata, mais "vendável" ela é para futuros "caronas". De posse de quantitativos registrados - que não mais carecerão de licitação -, os fornecedores partem então para contatar unidades gestoras de recursos potencialmente interessadas naquelas especificações. Não que a prática seja, de forma estrita, ilegal. A questão são os riscos advindos dessa pessoalidade de tratativas, que vão desde promessas de vantagens ilegais a contratações de produtos cujo preço ou especificação não correspondem à maior vantagem para a administração.</a:t>
            </a:r>
          </a:p>
          <a:p>
            <a:endParaRPr lang="pt-BR" sz="1200" dirty="0"/>
          </a:p>
          <a:p>
            <a:r>
              <a:rPr lang="pt-BR" sz="1200" dirty="0"/>
              <a:t>68. A prática de estabelecer uma previsão muito elastecida da necessidade de contratação para posteriormente utilizar apenas uma fração do previsto também traz incertezas que acabam impactando na precificação. Cito, a esse respeito, as ponderações de Paulo Sérgio de Monteiro Reis:</a:t>
            </a:r>
          </a:p>
          <a:p>
            <a:r>
              <a:rPr lang="pt-BR" sz="1200" dirty="0"/>
              <a:t>"</a:t>
            </a:r>
            <a:r>
              <a:rPr lang="pt-BR" sz="1200" i="1" u="sng" dirty="0"/>
              <a:t>A definição do quantitativo é importante, ainda que não vincule a administração</a:t>
            </a:r>
            <a:r>
              <a:rPr lang="pt-BR" sz="1200" i="1" dirty="0"/>
              <a:t>, por se tratar de uma estimativa. É importante para o sucesso da empreitada, tendo em vista que </a:t>
            </a:r>
            <a:r>
              <a:rPr lang="pt-BR" sz="1200" i="1" u="sng" dirty="0"/>
              <a:t>cria, perante os licitantes, uma expectativa de futura contratação</a:t>
            </a:r>
            <a:r>
              <a:rPr lang="pt-BR" sz="1200" i="1" dirty="0"/>
              <a:t>. Em decorrência disso, eles devem elaborar suas </a:t>
            </a:r>
            <a:r>
              <a:rPr lang="pt-BR" sz="1200" i="1" u="sng" dirty="0"/>
              <a:t>propostas exatamente com base nesse quantitativo estimado, definindo o preço a ser cotado com fundamento na economia de escala</a:t>
            </a:r>
            <a:r>
              <a:rPr lang="pt-BR" sz="1200" i="1" dirty="0"/>
              <a:t>. Se a administração, no curso da vigência do registro</a:t>
            </a:r>
            <a:r>
              <a:rPr lang="pt-BR" sz="1200" i="1" u="sng" dirty="0"/>
              <a:t>, não efetivar as contratações em quantitativo próximo ao estimado, o licitante vencedor, detentor da ata, ficará frustrado</a:t>
            </a:r>
            <a:r>
              <a:rPr lang="pt-BR" sz="1200" i="1" dirty="0"/>
              <a:t>. Essa frustração repercutirá nos próximos certames licitatórios para registro de preços. Temos tido notícias do insucesso da utilização do sistema em alguns órgãos/entidades. Pesquisada a causa, muitas vezes encontramos exatamente o registro de um quantitativo elevado e uma demanda muito inferior. Isso gera uma tendência de que, daí em diante, a quantidade de licitantes vá caindo paulatinamente - às vezes, até abruptamente. A redução da competitividade gera, como consequência natural, aumento de preços</a:t>
            </a:r>
            <a:r>
              <a:rPr lang="pt-BR" sz="1200" dirty="0"/>
              <a:t>"</a:t>
            </a:r>
            <a:r>
              <a:rPr lang="pt-BR" sz="1200" i="1" dirty="0"/>
              <a:t> </a:t>
            </a:r>
            <a:r>
              <a:rPr lang="pt-BR" sz="1200" dirty="0"/>
              <a:t>(grifou-se).(REIS, Paulo Sérgio de Monteiro. </a:t>
            </a:r>
            <a:r>
              <a:rPr lang="pt-BR" sz="1200" b="1" dirty="0"/>
              <a:t>Sistema de registro de preços: uma forma inteligente de contratar - Teoria e prática</a:t>
            </a:r>
            <a:r>
              <a:rPr lang="pt-BR" sz="1200" dirty="0"/>
              <a:t>. Belo Horizonte: Editora Fórum Ltda, 2020.)</a:t>
            </a:r>
            <a:endParaRPr lang="pt-BR" sz="105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0732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898BBF2-E587-10FF-C8A8-0AD7C19541D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C05AE45-53F3-FA28-F992-49F8BEEAF24F}"/>
              </a:ext>
            </a:extLst>
          </p:cNvPr>
          <p:cNvPicPr preferRelativeResize="0"/>
          <p:nvPr/>
        </p:nvPicPr>
        <p:blipFill>
          <a:blip r:embed="rId3">
            <a:alphaModFix/>
          </a:blip>
          <a:stretch>
            <a:fillRect/>
          </a:stretch>
        </p:blipFill>
        <p:spPr>
          <a:xfrm>
            <a:off x="0" y="0"/>
            <a:ext cx="9143990" cy="5143500"/>
          </a:xfrm>
          <a:prstGeom prst="rect">
            <a:avLst/>
          </a:prstGeom>
          <a:noFill/>
          <a:ln>
            <a:noFill/>
          </a:ln>
        </p:spPr>
      </p:pic>
      <p:sp>
        <p:nvSpPr>
          <p:cNvPr id="3" name="CaixaDeTexto 2">
            <a:extLst>
              <a:ext uri="{FF2B5EF4-FFF2-40B4-BE49-F238E27FC236}">
                <a16:creationId xmlns:a16="http://schemas.microsoft.com/office/drawing/2014/main" id="{BCF29A2F-F2C5-012A-FCED-734682380663}"/>
              </a:ext>
            </a:extLst>
          </p:cNvPr>
          <p:cNvSpPr txBox="1"/>
          <p:nvPr/>
        </p:nvSpPr>
        <p:spPr>
          <a:xfrm>
            <a:off x="248478" y="308113"/>
            <a:ext cx="8635877" cy="3644267"/>
          </a:xfrm>
          <a:prstGeom prst="rect">
            <a:avLst/>
          </a:prstGeom>
          <a:noFill/>
        </p:spPr>
        <p:txBody>
          <a:bodyPr wrap="square">
            <a:spAutoFit/>
          </a:bodyPr>
          <a:lstStyle/>
          <a:p>
            <a:pPr algn="ctr"/>
            <a:r>
              <a:rPr lang="pt-BR" sz="1050" b="1" dirty="0">
                <a:latin typeface="+mj-lt"/>
              </a:rPr>
              <a:t>SISTEMA DE REGISTRO DE PREÇOS</a:t>
            </a:r>
          </a:p>
          <a:p>
            <a:pPr algn="ctr"/>
            <a:endParaRPr lang="pt-BR" sz="1050" u="sng" dirty="0">
              <a:latin typeface="+mj-lt"/>
            </a:endParaRPr>
          </a:p>
          <a:p>
            <a:pPr algn="just">
              <a:lnSpc>
                <a:spcPct val="107000"/>
              </a:lnSpc>
              <a:spcAft>
                <a:spcPts val="800"/>
              </a:spcAft>
            </a:pPr>
            <a:r>
              <a:rPr lang="pt-BR" sz="1050" u="sng" kern="100" dirty="0">
                <a:solidFill>
                  <a:schemeClr val="tx1"/>
                </a:solidFill>
                <a:effectLst/>
                <a:latin typeface="+mj-lt"/>
                <a:ea typeface="Calibri" panose="020F0502020204030204" pitchFamily="34" charset="0"/>
                <a:cs typeface="Times New Roman" panose="02020603050405020304" pitchFamily="18" charset="0"/>
              </a:rPr>
              <a:t>TCU</a:t>
            </a:r>
          </a:p>
          <a:p>
            <a:r>
              <a:rPr lang="pt-BR" sz="1200" dirty="0">
                <a:latin typeface="+mj-lt"/>
              </a:rPr>
              <a:t>69. Certo é que uma das hipóteses de uso do SRP, definida no inciso V do art. 3º do decreto 11462/2023 "</a:t>
            </a:r>
            <a:r>
              <a:rPr lang="pt-BR" sz="1200" i="1" dirty="0">
                <a:latin typeface="+mj-lt"/>
              </a:rPr>
              <a:t>V - quando, pela natureza do objeto, não for possível definir previamente o quantitativo a ser demandado pela Administração</a:t>
            </a:r>
            <a:r>
              <a:rPr lang="pt-BR" sz="1200" dirty="0">
                <a:latin typeface="+mj-lt"/>
              </a:rPr>
              <a:t>." Nada obstante, </a:t>
            </a:r>
            <a:r>
              <a:rPr lang="pt-BR" sz="1200" b="1" dirty="0">
                <a:latin typeface="+mj-lt"/>
              </a:rPr>
              <a:t>isso não afasta o dever de a administração planejar adequadamente a sua pretensão contratual tomando em conta sua necessidade. Importante haver seriedade na utilização do sistema de registro de preços, a fim de não desnaturar esse instrumento de contratação</a:t>
            </a:r>
            <a:r>
              <a:rPr lang="pt-BR" sz="1200" dirty="0">
                <a:latin typeface="+mj-lt"/>
              </a:rPr>
              <a:t>.</a:t>
            </a:r>
          </a:p>
          <a:p>
            <a:endParaRPr lang="pt-BR" sz="1200" dirty="0">
              <a:latin typeface="+mj-lt"/>
            </a:endParaRPr>
          </a:p>
          <a:p>
            <a:r>
              <a:rPr lang="pt-BR" sz="1200" dirty="0">
                <a:latin typeface="+mj-lt"/>
              </a:rPr>
              <a:t>70. Pois bem, creio que uma forma de coibir a superestimativa de quantitativos seja objetivar a responsabilização por tanto, ampliar a expectativa de controle a respeito e fortalecer a consciência sobre a importância dos levantamentos das necessidades das contratações.</a:t>
            </a:r>
          </a:p>
          <a:p>
            <a:endParaRPr lang="pt-BR" sz="1200" dirty="0">
              <a:latin typeface="+mj-lt"/>
            </a:endParaRPr>
          </a:p>
          <a:p>
            <a:r>
              <a:rPr lang="pt-BR" sz="1200" dirty="0">
                <a:latin typeface="+mj-lt"/>
              </a:rPr>
              <a:t>71. Assim, entendo pertinente recomendar ao MGI que proceda à inclusão, no bojo do ETP (no capítulo referente ao levantamento de quantidades), declaração do responsável pelos quantitativos de que os levantamentos foram realizados e correspondem à real necessidade do órgão ou da entidade, com a ciência de que eventuais levantamentos que não correspondam à realidade infringem os </a:t>
            </a:r>
            <a:r>
              <a:rPr lang="pt-BR" sz="1200" dirty="0" err="1">
                <a:latin typeface="+mj-lt"/>
              </a:rPr>
              <a:t>arts</a:t>
            </a:r>
            <a:r>
              <a:rPr lang="pt-BR" sz="1200" dirty="0">
                <a:latin typeface="+mj-lt"/>
              </a:rPr>
              <a:t>. 6º, incisos XXIII, alínea "a" e XXV, alínea "f"; 18, inciso IV; art. 23, </a:t>
            </a:r>
            <a:r>
              <a:rPr lang="pt-BR" sz="1200" b="1" dirty="0">
                <a:latin typeface="+mj-lt"/>
              </a:rPr>
              <a:t>caput</a:t>
            </a:r>
            <a:r>
              <a:rPr lang="pt-BR" sz="1200" dirty="0">
                <a:latin typeface="+mj-lt"/>
              </a:rPr>
              <a:t> e art. 40, inciso III, da Lei 14.133/2021.</a:t>
            </a:r>
          </a:p>
          <a:p>
            <a:pPr algn="just">
              <a:lnSpc>
                <a:spcPct val="107000"/>
              </a:lnSpc>
              <a:spcAft>
                <a:spcPts val="800"/>
              </a:spcAft>
            </a:pPr>
            <a:endParaRPr lang="pt-BR" sz="1200" u="sng"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75997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17AFF7C-46DE-7428-5DF7-18F47D7B9F1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CEE71C3-E0FA-E811-8CC1-9D0A69AD085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C0508F8-9365-DFF8-1228-FE8B07141659}"/>
              </a:ext>
            </a:extLst>
          </p:cNvPr>
          <p:cNvSpPr txBox="1"/>
          <p:nvPr/>
        </p:nvSpPr>
        <p:spPr>
          <a:xfrm>
            <a:off x="550718" y="512619"/>
            <a:ext cx="7651173" cy="4508927"/>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pPr algn="just"/>
            <a:r>
              <a:rPr lang="pt-BR" sz="1050" b="1" dirty="0"/>
              <a:t>Alteração dos preços registrados:</a:t>
            </a:r>
            <a:r>
              <a:rPr lang="pt-BR" sz="1050" dirty="0"/>
              <a:t> O edital de licitação para RP deve prever condições para alteração dos preços registrados (art. 82, VI). Aplicam-se os mesmos institutos de alteração e atualização dos contratos (revisão, repactuação e reajuste).   </a:t>
            </a:r>
          </a:p>
          <a:p>
            <a:endParaRPr lang="pt-BR" sz="1050" dirty="0"/>
          </a:p>
          <a:p>
            <a:r>
              <a:rPr lang="pt-BR" sz="1050" b="1" dirty="0"/>
              <a:t>Orientação Normativa AGU 100/2025</a:t>
            </a:r>
            <a:endParaRPr lang="pt-BR" sz="1050" dirty="0"/>
          </a:p>
          <a:p>
            <a:pPr marL="360363" algn="just"/>
            <a:r>
              <a:rPr lang="pt-BR" sz="1050" i="1" dirty="0"/>
              <a:t>I - No regime jurídico da Lei nº 8.666/1993 e da Lei nº 10.520/2002, o reajuste em sentido estrito, a repactuação e a revisão por álea extraordinária são fenômenos próprios dos contratos administrativos, não sendo aplicáveis às atas de registro de preços.</a:t>
            </a:r>
            <a:endParaRPr lang="pt-BR" sz="1050" dirty="0"/>
          </a:p>
          <a:p>
            <a:pPr marL="360363" algn="just"/>
            <a:r>
              <a:rPr lang="pt-BR" sz="1050" i="1" u="sng" dirty="0"/>
              <a:t>II - No regime jurídico da Lei nº 14.133/2021, o reajuste em sentido estrito, a repactuação e a revisão por álea extraordinária são aplicáveis às atas de registro de preços, conforme o inciso VI do art. 82 da Lei nº 14.133/2021 e o art. 25 do Decreto nº 11.462/2023</a:t>
            </a:r>
            <a:r>
              <a:rPr lang="pt-BR" sz="1050" i="1" dirty="0"/>
              <a:t>.</a:t>
            </a:r>
            <a:endParaRPr lang="pt-BR" sz="1050" dirty="0"/>
          </a:p>
          <a:p>
            <a:pPr marL="360363" algn="just"/>
            <a:r>
              <a:rPr lang="pt-BR" sz="1050" i="1" u="sng" dirty="0"/>
              <a:t>III - Os preços registrados poderão ser alterados, no que se refere ao reajuste em sentido estrito e à repactuação, desde que haja previsão expressa no edital</a:t>
            </a:r>
            <a:r>
              <a:rPr lang="pt-BR" sz="1050" i="1" dirty="0"/>
              <a:t>.</a:t>
            </a:r>
            <a:endParaRPr lang="pt-BR" sz="1050" dirty="0"/>
          </a:p>
          <a:p>
            <a:pPr marL="360363" algn="just"/>
            <a:r>
              <a:rPr lang="pt-BR" sz="1050" i="1" dirty="0"/>
              <a:t>IV - O instituto da preclusão não se aplica ao reajuste em sentido estrito, desde que previsto no edital, uma vez que a medida consiste na aplicação automática (de ofício) de índice de correção por parte da Administração Pública.</a:t>
            </a:r>
            <a:endParaRPr lang="pt-BR" sz="1050" dirty="0"/>
          </a:p>
          <a:p>
            <a:pPr marL="360363" algn="just"/>
            <a:r>
              <a:rPr lang="pt-BR" sz="1050" i="1" dirty="0"/>
              <a:t>V - O instituto da preclusão aplica-se à repactuação na ata de registro de preços quando o fornecedor não solicitar a atualização dos valores antes da data de prorrogação da ata de registro de preços.</a:t>
            </a:r>
            <a:endParaRPr lang="pt-BR" sz="1050" dirty="0"/>
          </a:p>
          <a:p>
            <a:pPr marL="360363" algn="just"/>
            <a:r>
              <a:rPr lang="pt-BR" sz="1050" i="1" u="sng" dirty="0"/>
              <a:t>VI - A revisão por álea extraordinária da ata de registro de preços não necessita estar prevista em edital e pode ser aplicada a qualquer momento, sempre que necessária ao reequilíbrio econômico-financeiro, nos termos dos incisos I e II do art. 25 do Decreto nº 11.462/2023.</a:t>
            </a:r>
            <a:endParaRPr lang="pt-BR" sz="1050" dirty="0"/>
          </a:p>
          <a:p>
            <a:pPr marL="360363" algn="just"/>
            <a:r>
              <a:rPr lang="pt-BR" sz="1050" i="1" dirty="0"/>
              <a:t>VII - Prevista a possibilidade de prorrogação no edital e na ata de registro de preços, mas não havendo cláusula de reajustamento ou repactuação sobre os preços registrados, a prorrogação poderá ser realizada sem a atualização dos valores. Nesses casos, deve-se colher formalmente a anuência do fornecedor quanto à manutenção dos preços, a fim de evitar discussões futuras. </a:t>
            </a:r>
            <a:r>
              <a:rPr lang="pt-BR" dirty="0"/>
              <a:t> </a:t>
            </a:r>
          </a:p>
        </p:txBody>
      </p:sp>
    </p:spTree>
    <p:extLst>
      <p:ext uri="{BB962C8B-B14F-4D97-AF65-F5344CB8AC3E}">
        <p14:creationId xmlns:p14="http://schemas.microsoft.com/office/powerpoint/2010/main" val="330307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0AC1F65-ABB1-AA06-E44B-1E806AA1EA6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DE0FCA1-3A6F-3E1E-6F5F-23DA8AD5074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9B0557F2-D288-86DA-1422-398DFCC91530}"/>
              </a:ext>
            </a:extLst>
          </p:cNvPr>
          <p:cNvSpPr txBox="1"/>
          <p:nvPr/>
        </p:nvSpPr>
        <p:spPr>
          <a:xfrm>
            <a:off x="550718" y="512619"/>
            <a:ext cx="7651173" cy="3970318"/>
          </a:xfrm>
          <a:prstGeom prst="rect">
            <a:avLst/>
          </a:prstGeom>
          <a:noFill/>
        </p:spPr>
        <p:txBody>
          <a:bodyPr wrap="square">
            <a:spAutoFit/>
          </a:bodyPr>
          <a:lstStyle/>
          <a:p>
            <a:pPr algn="ctr"/>
            <a:r>
              <a:rPr lang="pt-BR" sz="1050" b="1" dirty="0">
                <a:latin typeface="+mj-lt"/>
              </a:rPr>
              <a:t>SISTEMA DE REGISTRO DE PREÇOS</a:t>
            </a:r>
          </a:p>
          <a:p>
            <a:pPr algn="ctr"/>
            <a:endParaRPr lang="pt-BR" sz="1100" b="1" dirty="0">
              <a:latin typeface="+mj-lt"/>
            </a:endParaRPr>
          </a:p>
          <a:p>
            <a:r>
              <a:rPr lang="pt-BR" sz="1100" b="1" dirty="0">
                <a:latin typeface="+mj-lt"/>
              </a:rPr>
              <a:t>Registro de preços para obras e serviços de engenharia</a:t>
            </a:r>
          </a:p>
          <a:p>
            <a:pPr marL="285750" indent="-15875">
              <a:buFont typeface="Wingdings" panose="05000000000000000000" pitchFamily="2" charset="2"/>
              <a:buChar char="Ø"/>
            </a:pPr>
            <a:r>
              <a:rPr lang="pt-BR" sz="1100" dirty="0">
                <a:latin typeface="+mj-lt"/>
              </a:rPr>
              <a:t>existência de projeto padronizado, sem complexidade técnica e operacional;</a:t>
            </a:r>
          </a:p>
          <a:p>
            <a:pPr marL="285750" lvl="0" indent="-15875">
              <a:buFont typeface="Wingdings" panose="05000000000000000000" pitchFamily="2" charset="2"/>
              <a:buChar char="Ø"/>
            </a:pPr>
            <a:r>
              <a:rPr lang="pt-BR" sz="1100" dirty="0">
                <a:latin typeface="+mj-lt"/>
              </a:rPr>
              <a:t>necessidade permanente ou frequente de obra ou serviço a ser contratado.</a:t>
            </a:r>
          </a:p>
          <a:p>
            <a:r>
              <a:rPr lang="pt-BR" sz="1100" dirty="0">
                <a:latin typeface="+mj-lt"/>
              </a:rPr>
              <a:t>Exemplos: </a:t>
            </a:r>
          </a:p>
          <a:p>
            <a:pPr marL="171450" lvl="0" indent="-171450">
              <a:buFont typeface="Wingdings" panose="05000000000000000000" pitchFamily="2" charset="2"/>
              <a:buChar char="§"/>
            </a:pPr>
            <a:r>
              <a:rPr lang="pt-BR" sz="1100" dirty="0">
                <a:latin typeface="+mj-lt"/>
              </a:rPr>
              <a:t>construção de cisternas de combate à seca;</a:t>
            </a:r>
          </a:p>
          <a:p>
            <a:pPr marL="171450" lvl="0" indent="-171450">
              <a:buFont typeface="Wingdings" panose="05000000000000000000" pitchFamily="2" charset="2"/>
              <a:buChar char="§"/>
            </a:pPr>
            <a:r>
              <a:rPr lang="pt-BR" sz="1100" dirty="0">
                <a:latin typeface="+mj-lt"/>
              </a:rPr>
              <a:t>perfuração de poços artesianos;</a:t>
            </a:r>
          </a:p>
          <a:p>
            <a:pPr marL="171450" lvl="0" indent="-171450">
              <a:buFont typeface="Wingdings" panose="05000000000000000000" pitchFamily="2" charset="2"/>
              <a:buChar char="§"/>
            </a:pPr>
            <a:r>
              <a:rPr lang="pt-BR" sz="1100" dirty="0">
                <a:latin typeface="+mj-lt"/>
              </a:rPr>
              <a:t>serviços de tapa-buraco e recapeamento asfáltico; e obras diversas com projetos padronizados (quadras poliesportivas, postos policiais, creches, postos de atendimento etc.) (Fonte: Licitações e Contratos: Orientações e Jurisprudência do TCU, item 5.9.4 Sistema de Registro de Preços). </a:t>
            </a:r>
          </a:p>
          <a:p>
            <a:endParaRPr lang="pt-BR" sz="1100" b="1" dirty="0">
              <a:latin typeface="+mj-lt"/>
            </a:endParaRPr>
          </a:p>
          <a:p>
            <a:pPr algn="just"/>
            <a:r>
              <a:rPr lang="pt-BR" sz="1100" b="1" dirty="0">
                <a:latin typeface="+mj-lt"/>
              </a:rPr>
              <a:t>Contratação direta decorrente de registro de preços:</a:t>
            </a:r>
            <a:r>
              <a:rPr lang="pt-BR" sz="1100" dirty="0">
                <a:latin typeface="+mj-lt"/>
              </a:rPr>
              <a:t> Possibilidade de registro de preços por dispensa ou inexigibilidade, nos termos do regulamento (art. 82, § 6º da Lei 14.133/2021). A Lei nº 14.133/21 estabelece que “o sistema de registro de preços poderá, na forma de regulamento, ser utilizado nas hipóteses de inexigibilidade e de dispensa de licitação para a aquisição de bens ou para a contratação de serviços por mais de um órgão ou entidade” (art. 82, § 6º).</a:t>
            </a:r>
          </a:p>
          <a:p>
            <a:pPr algn="just"/>
            <a:endParaRPr lang="pt-BR" sz="1100" dirty="0">
              <a:latin typeface="+mj-lt"/>
            </a:endParaRPr>
          </a:p>
          <a:p>
            <a:pPr algn="just"/>
            <a:r>
              <a:rPr lang="pt-BR" sz="1100" b="1" dirty="0">
                <a:latin typeface="+mj-lt"/>
              </a:rPr>
              <a:t>Regras para registro de preços de forma direta: </a:t>
            </a:r>
            <a:r>
              <a:rPr lang="pt-BR" sz="1100" dirty="0">
                <a:latin typeface="+mj-lt"/>
              </a:rPr>
              <a:t>1) Adequado enquadramento da situação fática na hipótese de dispensa ou inexigibilidade; 2) regular instrução do processo de contratação direta na forma do art. 72 da Lei 14.133/2021; 3) </a:t>
            </a:r>
            <a:r>
              <a:rPr lang="pt-BR" sz="1100" i="1" dirty="0">
                <a:latin typeface="+mj-lt"/>
              </a:rPr>
              <a:t>a designação da comissão de contratação como responsável pelo exame e julgamento dos documentos da proposta e dos documentos de habilitação. </a:t>
            </a:r>
          </a:p>
          <a:p>
            <a:endParaRPr lang="pt-BR" sz="1050" dirty="0">
              <a:latin typeface="+mj-lt"/>
            </a:endParaRPr>
          </a:p>
        </p:txBody>
      </p:sp>
    </p:spTree>
    <p:extLst>
      <p:ext uri="{BB962C8B-B14F-4D97-AF65-F5344CB8AC3E}">
        <p14:creationId xmlns:p14="http://schemas.microsoft.com/office/powerpoint/2010/main" val="19902085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CAA6897-482A-F39C-750E-A1C5ADCA474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FC27F15-56EE-A4DF-568A-B8B490D64C6C}"/>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DF6480B-639C-5968-FEFE-AEC2C588AE0D}"/>
              </a:ext>
            </a:extLst>
          </p:cNvPr>
          <p:cNvSpPr txBox="1"/>
          <p:nvPr/>
        </p:nvSpPr>
        <p:spPr>
          <a:xfrm>
            <a:off x="529936" y="505691"/>
            <a:ext cx="7651173" cy="3054682"/>
          </a:xfrm>
          <a:prstGeom prst="rect">
            <a:avLst/>
          </a:prstGeom>
          <a:noFill/>
        </p:spPr>
        <p:txBody>
          <a:bodyPr wrap="square">
            <a:spAutoFit/>
          </a:bodyPr>
          <a:lstStyle/>
          <a:p>
            <a:pPr algn="ctr"/>
            <a:r>
              <a:rPr lang="pt-BR" sz="1050" b="1" dirty="0">
                <a:latin typeface="+mj-lt"/>
              </a:rPr>
              <a:t>SISTEMA DE REGISTRO DE PREÇOS</a:t>
            </a:r>
          </a:p>
          <a:p>
            <a:pPr algn="ctr"/>
            <a:endParaRPr lang="pt-BR" sz="1050" b="1" dirty="0">
              <a:latin typeface="+mj-lt"/>
            </a:endParaRPr>
          </a:p>
          <a:p>
            <a:r>
              <a:rPr lang="pt-BR" sz="1050" b="1" dirty="0"/>
              <a:t>Discussão doutrinária</a:t>
            </a:r>
            <a:r>
              <a:rPr lang="pt-BR" sz="1050" dirty="0"/>
              <a:t>: RP por contratação direta é apenas para mais de um órgão ou entidade?</a:t>
            </a:r>
          </a:p>
          <a:p>
            <a:endParaRPr lang="pt-BR" sz="1050" dirty="0"/>
          </a:p>
          <a:p>
            <a:r>
              <a:rPr lang="pt-BR" sz="1050" i="1" dirty="0"/>
              <a:t>“Deve-se reputar que o dispositivo se refere a hipóteses em que o SRP seja utilizado por outras entidades ou órgãos, para fins de contratação direta.” (Marçal, Op. Cit. p. 1170). </a:t>
            </a:r>
          </a:p>
          <a:p>
            <a:r>
              <a:rPr lang="pt-BR" sz="1050" i="1" dirty="0"/>
              <a:t> </a:t>
            </a:r>
          </a:p>
          <a:p>
            <a:r>
              <a:rPr lang="pt-BR" sz="1050" i="1" dirty="0"/>
              <a:t>“Questão remanescente diz respeito à delimitação normativa no sentido de que a formação do registro de preços mediante dispensa ou inexigibilidade de licitação é adstrita aos casos que envolvam a contratação eventual e futura por mais de um órgão ou entidade. Esta particular disposição legal não pode ser interpretada literalmente, sob pena de graves prejuízos ou gravames para o interesse público. (...) tomando em conta que o relevante para a interpretação adequada do dispositivo legal é a noção de hipótese de incidência, deve ser admitida a possibilidade de formação de registro de preços antecedida de processo de dispensa ou de inexigibilidade de licitação, ainda que não envolva a participação de outros órgãos ou entidades.” (Santos, José Anacleto </a:t>
            </a:r>
            <a:r>
              <a:rPr lang="pt-BR" sz="1050" i="1" dirty="0" err="1"/>
              <a:t>Abduch</a:t>
            </a:r>
            <a:r>
              <a:rPr lang="pt-BR" sz="1050" i="1" dirty="0"/>
              <a:t>. Disponível em </a:t>
            </a:r>
            <a:r>
              <a:rPr lang="pt-BR" sz="1050" i="1" u="sng" dirty="0">
                <a:hlinkClick r:id="rId4"/>
              </a:rPr>
              <a:t>https://zenite.blog.br/dispensa-e-inexigibilidade-de-</a:t>
            </a:r>
            <a:r>
              <a:rPr lang="pt-BR" sz="1050" i="1" u="sng" dirty="0" err="1">
                <a:hlinkClick r:id="rId4"/>
              </a:rPr>
              <a:t>licitacao</a:t>
            </a:r>
            <a:r>
              <a:rPr lang="pt-BR" sz="1050" i="1" u="sng" dirty="0">
                <a:hlinkClick r:id="rId4"/>
              </a:rPr>
              <a:t>-para-registro-de-</a:t>
            </a:r>
            <a:r>
              <a:rPr lang="pt-BR" sz="1050" i="1" u="sng" dirty="0" err="1">
                <a:hlinkClick r:id="rId4"/>
              </a:rPr>
              <a:t>precos</a:t>
            </a:r>
            <a:r>
              <a:rPr lang="pt-BR" sz="1050" i="1" u="sng" dirty="0">
                <a:hlinkClick r:id="rId4"/>
              </a:rPr>
              <a:t>/</a:t>
            </a:r>
            <a:r>
              <a:rPr lang="pt-BR" sz="1050" i="1" dirty="0"/>
              <a:t>.)</a:t>
            </a:r>
          </a:p>
          <a:p>
            <a:r>
              <a:rPr lang="pt-BR" b="1" dirty="0"/>
              <a:t> </a:t>
            </a:r>
            <a:endParaRPr lang="pt-BR" dirty="0"/>
          </a:p>
          <a:p>
            <a:endParaRPr lang="pt-BR" sz="1050" dirty="0"/>
          </a:p>
          <a:p>
            <a:endParaRPr lang="pt-BR" sz="1050" dirty="0">
              <a:latin typeface="+mj-lt"/>
            </a:endParaRPr>
          </a:p>
        </p:txBody>
      </p:sp>
    </p:spTree>
    <p:extLst>
      <p:ext uri="{BB962C8B-B14F-4D97-AF65-F5344CB8AC3E}">
        <p14:creationId xmlns:p14="http://schemas.microsoft.com/office/powerpoint/2010/main" val="10903873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FFB70A9-3A3D-801C-ED08-D7F7A17AF3B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7ADF627-6140-022D-69DD-B8DE9CB277A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5CB5945F-0C3F-6228-AA12-924301E8A528}"/>
              </a:ext>
            </a:extLst>
          </p:cNvPr>
          <p:cNvSpPr txBox="1"/>
          <p:nvPr/>
        </p:nvSpPr>
        <p:spPr>
          <a:xfrm>
            <a:off x="529936" y="505691"/>
            <a:ext cx="7651173" cy="3508653"/>
          </a:xfrm>
          <a:prstGeom prst="rect">
            <a:avLst/>
          </a:prstGeom>
          <a:noFill/>
        </p:spPr>
        <p:txBody>
          <a:bodyPr wrap="square">
            <a:spAutoFit/>
          </a:bodyPr>
          <a:lstStyle/>
          <a:p>
            <a:pPr algn="ctr"/>
            <a:r>
              <a:rPr lang="pt-BR" sz="1100" b="1" dirty="0">
                <a:latin typeface="+mj-lt"/>
              </a:rPr>
              <a:t>SISTEMA DE REGISTRO DE PREÇOS</a:t>
            </a:r>
          </a:p>
          <a:p>
            <a:pPr algn="ctr"/>
            <a:endParaRPr lang="pt-BR" sz="1100" b="1" dirty="0">
              <a:latin typeface="+mj-lt"/>
            </a:endParaRPr>
          </a:p>
          <a:p>
            <a:pPr algn="just"/>
            <a:r>
              <a:rPr lang="pt-BR" sz="1100" b="1" dirty="0">
                <a:latin typeface="+mj-lt"/>
              </a:rPr>
              <a:t>Contratação de fornecedores com preços registrados (art. 34 e </a:t>
            </a:r>
            <a:r>
              <a:rPr lang="pt-BR" sz="1100" b="1" dirty="0" err="1">
                <a:latin typeface="+mj-lt"/>
              </a:rPr>
              <a:t>ss</a:t>
            </a:r>
            <a:r>
              <a:rPr lang="pt-BR" sz="1100" b="1" dirty="0">
                <a:latin typeface="+mj-lt"/>
              </a:rPr>
              <a:t> do Decreto Federal)</a:t>
            </a:r>
            <a:endParaRPr lang="pt-BR" sz="1100" dirty="0">
              <a:latin typeface="+mj-lt"/>
            </a:endParaRPr>
          </a:p>
          <a:p>
            <a:pPr algn="just"/>
            <a:endParaRPr lang="pt-BR" sz="1100" b="1" dirty="0">
              <a:latin typeface="+mj-lt"/>
            </a:endParaRPr>
          </a:p>
          <a:p>
            <a:pPr algn="just"/>
            <a:r>
              <a:rPr lang="pt-BR" sz="1100" b="1" dirty="0">
                <a:latin typeface="+mj-lt"/>
              </a:rPr>
              <a:t>Formalização:</a:t>
            </a:r>
            <a:r>
              <a:rPr lang="pt-BR" sz="1100" dirty="0">
                <a:latin typeface="+mj-lt"/>
              </a:rPr>
              <a:t> A contratação com os fornecedores registrados na ata será formalizada pelo órgão ou pela entidade interessada </a:t>
            </a:r>
            <a:r>
              <a:rPr lang="pt-BR" sz="1100" u="sng" dirty="0">
                <a:latin typeface="+mj-lt"/>
              </a:rPr>
              <a:t>por meio de instrumento contratual, emissão de nota de empenho de despesa, autorização de compra ou outro instrumento hábil</a:t>
            </a:r>
            <a:r>
              <a:rPr lang="pt-BR" sz="1100" dirty="0">
                <a:latin typeface="+mj-lt"/>
              </a:rPr>
              <a:t>, conforme o disposto no art. 95 da Lei nº 14.133, de 2021.</a:t>
            </a:r>
          </a:p>
          <a:p>
            <a:pPr algn="just"/>
            <a:endParaRPr lang="pt-BR" sz="1100" dirty="0">
              <a:latin typeface="+mj-lt"/>
            </a:endParaRPr>
          </a:p>
          <a:p>
            <a:pPr algn="just"/>
            <a:r>
              <a:rPr lang="pt-BR" sz="1100" b="1" i="1" dirty="0">
                <a:latin typeface="+mj-lt"/>
              </a:rPr>
              <a:t>Importante: </a:t>
            </a:r>
            <a:r>
              <a:rPr lang="pt-BR" sz="1100" i="1" dirty="0">
                <a:latin typeface="+mj-lt"/>
              </a:rPr>
              <a:t>Os instrumentos que formalizam as contratações deverão ser assinados no prazo de validade da ata de registro de preços!</a:t>
            </a:r>
            <a:endParaRPr lang="pt-BR" sz="1100" dirty="0">
              <a:latin typeface="+mj-lt"/>
            </a:endParaRPr>
          </a:p>
          <a:p>
            <a:pPr algn="just"/>
            <a:endParaRPr lang="pt-BR" sz="1100" b="1" dirty="0">
              <a:latin typeface="+mj-lt"/>
            </a:endParaRPr>
          </a:p>
          <a:p>
            <a:pPr algn="just"/>
            <a:r>
              <a:rPr lang="pt-BR" sz="1100" b="1" dirty="0">
                <a:latin typeface="+mj-lt"/>
              </a:rPr>
              <a:t>Alteração dos contratos</a:t>
            </a:r>
            <a:endParaRPr lang="pt-BR" sz="1100" dirty="0">
              <a:latin typeface="+mj-lt"/>
            </a:endParaRPr>
          </a:p>
          <a:p>
            <a:pPr algn="just"/>
            <a:r>
              <a:rPr lang="pt-BR" sz="1100" i="1" dirty="0">
                <a:latin typeface="+mj-lt"/>
              </a:rPr>
              <a:t>“Art. 35.  Os contratos decorrentes do sistema de registro de preços poderão ser alterados, observado o disposto no art. 124 da Lei nº 14.133, de 2021.”</a:t>
            </a:r>
            <a:endParaRPr lang="pt-BR" sz="1100" dirty="0">
              <a:latin typeface="+mj-lt"/>
            </a:endParaRPr>
          </a:p>
          <a:p>
            <a:pPr algn="just"/>
            <a:endParaRPr lang="pt-BR" sz="1100" b="1" dirty="0">
              <a:latin typeface="+mj-lt"/>
            </a:endParaRPr>
          </a:p>
          <a:p>
            <a:pPr algn="just"/>
            <a:r>
              <a:rPr lang="pt-BR" sz="1100" b="1" dirty="0">
                <a:latin typeface="+mj-lt"/>
              </a:rPr>
              <a:t>Vigência dos contratos: </a:t>
            </a:r>
            <a:r>
              <a:rPr lang="pt-BR" sz="1100" dirty="0">
                <a:latin typeface="+mj-lt"/>
              </a:rPr>
              <a:t>Deve ser estabelecida no edital e no aviso de contratação direta e deve observar as regras para prazos contratuais do art. 105 da Lei nº 14.133, de 2021.</a:t>
            </a:r>
          </a:p>
          <a:p>
            <a:r>
              <a:rPr lang="pt-BR" b="1" dirty="0"/>
              <a:t> </a:t>
            </a:r>
            <a:endParaRPr lang="pt-BR" dirty="0"/>
          </a:p>
          <a:p>
            <a:endParaRPr lang="pt-BR" sz="1050" dirty="0"/>
          </a:p>
          <a:p>
            <a:endParaRPr lang="pt-BR" sz="1050" dirty="0">
              <a:latin typeface="+mj-lt"/>
            </a:endParaRPr>
          </a:p>
        </p:txBody>
      </p:sp>
    </p:spTree>
    <p:extLst>
      <p:ext uri="{BB962C8B-B14F-4D97-AF65-F5344CB8AC3E}">
        <p14:creationId xmlns:p14="http://schemas.microsoft.com/office/powerpoint/2010/main" val="338565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D73DC43-6481-824A-F70B-D9B0CDEAACC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EAE671B-56B3-E074-805C-1AF75CCEDD1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48005EF-4E24-17C7-1A09-E9C5908409D6}"/>
              </a:ext>
            </a:extLst>
          </p:cNvPr>
          <p:cNvSpPr txBox="1"/>
          <p:nvPr/>
        </p:nvSpPr>
        <p:spPr>
          <a:xfrm>
            <a:off x="736979" y="418296"/>
            <a:ext cx="7949821" cy="2559611"/>
          </a:xfrm>
          <a:prstGeom prst="rect">
            <a:avLst/>
          </a:prstGeom>
          <a:noFill/>
        </p:spPr>
        <p:txBody>
          <a:bodyPr wrap="square">
            <a:spAutoFit/>
          </a:bodyPr>
          <a:lstStyle/>
          <a:p>
            <a:pPr>
              <a:lnSpc>
                <a:spcPct val="107000"/>
              </a:lnSpc>
              <a:spcAft>
                <a:spcPts val="800"/>
              </a:spcAft>
              <a:buNone/>
            </a:pPr>
            <a:r>
              <a:rPr lang="pt-BR" sz="1200" b="1" kern="100" dirty="0">
                <a:effectLst/>
                <a:latin typeface="+mj-lt"/>
                <a:ea typeface="Calibri" panose="020F0502020204030204" pitchFamily="34" charset="0"/>
                <a:cs typeface="Times New Roman" panose="02020603050405020304" pitchFamily="18" charset="0"/>
              </a:rPr>
              <a:t>Vantagens</a:t>
            </a:r>
            <a:endParaRPr lang="pt-BR" sz="1200" kern="100" dirty="0">
              <a:effectLst/>
              <a:latin typeface="+mj-l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Produção de decisões aproveitáveis em processos futuros. </a:t>
            </a: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Ausência de urgência. Análises não sujeitas aos prazos licitatórios. </a:t>
            </a: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Segurança jurídica para o mercado pois parte das decisões de processos licitatórios futuros já se encontra antecipada pela realização do procedimento auxiliar. </a:t>
            </a:r>
          </a:p>
          <a:p>
            <a:pPr marL="342900" lvl="0" indent="-342900">
              <a:lnSpc>
                <a:spcPct val="107000"/>
              </a:lnSpc>
              <a:spcAft>
                <a:spcPts val="800"/>
              </a:spcAft>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Mitigação de riscos de decisões contraditórias para licitações similares.  (JUSTEN FILHO, Marçal, p. 1127). </a:t>
            </a:r>
          </a:p>
          <a:p>
            <a:pPr marL="228600" indent="-228600">
              <a:lnSpc>
                <a:spcPct val="107000"/>
              </a:lnSpc>
              <a:spcAft>
                <a:spcPts val="800"/>
              </a:spcAft>
              <a:buNone/>
            </a:pPr>
            <a:r>
              <a:rPr lang="pt-BR" sz="1200" b="1" kern="100" dirty="0">
                <a:effectLst/>
                <a:latin typeface="+mj-lt"/>
                <a:ea typeface="Calibri" panose="020F0502020204030204" pitchFamily="34" charset="0"/>
                <a:cs typeface="Times New Roman" panose="02020603050405020304" pitchFamily="18" charset="0"/>
              </a:rPr>
              <a:t>Desvantagens</a:t>
            </a:r>
            <a:endParaRPr lang="pt-BR" sz="1200" kern="100" dirty="0">
              <a:effectLst/>
              <a:latin typeface="+mj-l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Inadequação de decisão adotada em um procedimento auxiliar para todas as licitações ou contratações futuras.</a:t>
            </a:r>
          </a:p>
          <a:p>
            <a:pPr marL="342900" lvl="0" indent="-342900">
              <a:lnSpc>
                <a:spcPct val="107000"/>
              </a:lnSpc>
              <a:spcAft>
                <a:spcPts val="800"/>
              </a:spcAft>
              <a:buFont typeface="Symbol" panose="05050102010706020507" pitchFamily="18" charset="2"/>
              <a:buChar char=""/>
            </a:pPr>
            <a:r>
              <a:rPr lang="pt-BR" sz="1200" kern="100" dirty="0">
                <a:effectLst/>
                <a:latin typeface="+mj-lt"/>
                <a:ea typeface="Calibri" panose="020F0502020204030204" pitchFamily="34" charset="0"/>
                <a:cs typeface="Times New Roman" panose="02020603050405020304" pitchFamily="18" charset="0"/>
              </a:rPr>
              <a:t>Obsolescência do resultado produzido no procedimento auxiliar. Necessidade de limite temporal para as decisões proferidas em procedimentos auxiliares. (JUSTEN FILHO, Marçal, p. 1127). </a:t>
            </a:r>
          </a:p>
        </p:txBody>
      </p:sp>
    </p:spTree>
    <p:extLst>
      <p:ext uri="{BB962C8B-B14F-4D97-AF65-F5344CB8AC3E}">
        <p14:creationId xmlns:p14="http://schemas.microsoft.com/office/powerpoint/2010/main" val="2234873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A1DFE9FB-8B36-9869-BF27-F08BC78751A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95AD8A3-4E64-B73F-BD75-8F0079EA06F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65FE6B1-B271-D9E5-31BB-23F1FFEA9C3F}"/>
              </a:ext>
            </a:extLst>
          </p:cNvPr>
          <p:cNvSpPr txBox="1"/>
          <p:nvPr/>
        </p:nvSpPr>
        <p:spPr>
          <a:xfrm>
            <a:off x="529936" y="505691"/>
            <a:ext cx="7651173" cy="4131900"/>
          </a:xfrm>
          <a:prstGeom prst="rect">
            <a:avLst/>
          </a:prstGeom>
          <a:noFill/>
        </p:spPr>
        <p:txBody>
          <a:bodyPr wrap="square">
            <a:spAutoFit/>
          </a:bodyPr>
          <a:lstStyle/>
          <a:p>
            <a:pPr algn="ctr"/>
            <a:r>
              <a:rPr lang="pt-BR" sz="1050" b="1" u="sng" dirty="0"/>
              <a:t>DO REGISTRO CADASTRAL</a:t>
            </a:r>
          </a:p>
          <a:p>
            <a:pPr algn="ctr"/>
            <a:endParaRPr lang="pt-BR" sz="1050" dirty="0"/>
          </a:p>
          <a:p>
            <a:pPr algn="just"/>
            <a:r>
              <a:rPr lang="pt-BR" sz="1050" b="1" dirty="0"/>
              <a:t>Conceito: </a:t>
            </a:r>
            <a:r>
              <a:rPr lang="pt-BR" sz="1050" dirty="0"/>
              <a:t>Procedimento por meio do qual o particular realiza sua habilitação prévia, especialmente relativamente aos critérios mais estáveis de sua habilitação, que são habilitação jurídica, regularidade fiscal e qualificação econômico-financeira, embora seja também possível a juntada de documentos de habilitação técnica. No âmbito federal, o RC deverá ser um sistema unificado disponível no Portal Nacional de Contratações Públicas para efeito de cadastro de licitantes, na forma de regulamento. </a:t>
            </a:r>
          </a:p>
          <a:p>
            <a:pPr algn="just"/>
            <a:r>
              <a:rPr lang="pt-BR" sz="1050" b="1" dirty="0"/>
              <a:t>Características</a:t>
            </a:r>
            <a:endParaRPr lang="pt-BR" sz="1050" dirty="0"/>
          </a:p>
          <a:p>
            <a:pPr lvl="0" algn="just"/>
            <a:r>
              <a:rPr lang="pt-BR" sz="1050" dirty="0"/>
              <a:t>Sistema público e amplamente divulgado por meio de chamamento pela internet</a:t>
            </a:r>
          </a:p>
          <a:p>
            <a:pPr lvl="0" algn="just"/>
            <a:r>
              <a:rPr lang="pt-BR" sz="1050" dirty="0"/>
              <a:t>Repetição do chamamento, pelo menos, anualmente, para que cadastrados atualizem dados e outros se cadastrem. </a:t>
            </a:r>
          </a:p>
          <a:p>
            <a:pPr lvl="0" algn="just"/>
            <a:r>
              <a:rPr lang="pt-BR" sz="1050" dirty="0"/>
              <a:t>Mesmo sendo anual o chamamento, a possibilidade de entrada de novos fornecedores deve ser contínua. </a:t>
            </a:r>
          </a:p>
          <a:p>
            <a:pPr lvl="0" algn="just"/>
            <a:r>
              <a:rPr lang="pt-BR" sz="1050" dirty="0"/>
              <a:t>Possibilidade de licitação restrita aos fornecedores cadastrados. Nesse caso, os não cadastrados têm até o prazo para apresentação das propostas para realizar seu cadastro. </a:t>
            </a:r>
          </a:p>
          <a:p>
            <a:pPr algn="just"/>
            <a:r>
              <a:rPr lang="pt-BR" sz="1050" b="1" dirty="0"/>
              <a:t>Distinção entre registro cadastral e pré-qualificação</a:t>
            </a:r>
            <a:endParaRPr lang="pt-BR" sz="1050" dirty="0"/>
          </a:p>
          <a:p>
            <a:pPr algn="just"/>
            <a:r>
              <a:rPr lang="pt-BR" sz="1050" i="1" dirty="0"/>
              <a:t>“</a:t>
            </a:r>
            <a:r>
              <a:rPr lang="pt-BR" sz="1050" i="1" u="sng" dirty="0"/>
              <a:t>Há uma carga decisória muito mais intensa na pré-qualificação do que no cadastro</a:t>
            </a:r>
            <a:r>
              <a:rPr lang="pt-BR" sz="1050" i="1" dirty="0"/>
              <a:t>. O sujeito apresenta documentos para o cadastramento. O certificado de registro cadastral é emitido em favor dele para utilização em licitações futuras, nas quais haverá a decisão sobre o preenchimento dos requisitos necessários para a habilitação. Já a pré-qualificação envolve não apenas a apresentação da documentação, mas também a emissão de um ato administrativo formal no sentido de que o sujeito detém requisitos específicos de habilitação técnica.” </a:t>
            </a:r>
            <a:r>
              <a:rPr lang="pt-BR" sz="1050" dirty="0"/>
              <a:t>(JUSTEN FILHO, Marçal. Procedimentos auxiliares nas licitações e pré-qualificação no Regime Diferenciado de Contratações Públicas apud TORRES, Ronny Charles Lopes. Leis de Licitações Públicas comentadas. 16ª ed. São Paulo: Jus Podium, 2025, p. 548). </a:t>
            </a:r>
          </a:p>
          <a:p>
            <a:pPr algn="just"/>
            <a:r>
              <a:rPr lang="pt-BR" sz="1050" b="1" dirty="0"/>
              <a:t>Utilidade principal: </a:t>
            </a:r>
            <a:r>
              <a:rPr lang="pt-BR" sz="1050" dirty="0"/>
              <a:t>Substituir documentação de habilitação desde que previsto em edital e o registro cadastral tenha atendido aos termos da Lei (art. 70, inciso II). </a:t>
            </a:r>
          </a:p>
          <a:p>
            <a:endParaRPr lang="pt-BR" sz="1050" dirty="0"/>
          </a:p>
          <a:p>
            <a:endParaRPr lang="pt-BR" sz="1050" dirty="0">
              <a:latin typeface="+mj-lt"/>
            </a:endParaRPr>
          </a:p>
        </p:txBody>
      </p:sp>
    </p:spTree>
    <p:extLst>
      <p:ext uri="{BB962C8B-B14F-4D97-AF65-F5344CB8AC3E}">
        <p14:creationId xmlns:p14="http://schemas.microsoft.com/office/powerpoint/2010/main" val="2390578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A0411CD-9F6E-5FC3-133A-EF923090807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EE488B2-1397-E872-7F92-C3E2E8C31C8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923EC9B-7FA5-73AD-CFDF-5083B9F3E6C3}"/>
              </a:ext>
            </a:extLst>
          </p:cNvPr>
          <p:cNvSpPr txBox="1"/>
          <p:nvPr/>
        </p:nvSpPr>
        <p:spPr>
          <a:xfrm>
            <a:off x="460664" y="505691"/>
            <a:ext cx="7651173" cy="3862596"/>
          </a:xfrm>
          <a:prstGeom prst="rect">
            <a:avLst/>
          </a:prstGeom>
          <a:noFill/>
        </p:spPr>
        <p:txBody>
          <a:bodyPr wrap="square">
            <a:spAutoFit/>
          </a:bodyPr>
          <a:lstStyle/>
          <a:p>
            <a:pPr algn="ctr"/>
            <a:r>
              <a:rPr lang="pt-BR" b="1" dirty="0"/>
              <a:t>Cotas nas Licitações e Contratações</a:t>
            </a:r>
          </a:p>
          <a:p>
            <a:pPr algn="ctr"/>
            <a:endParaRPr lang="pt-BR" sz="1050" b="1" dirty="0"/>
          </a:p>
          <a:p>
            <a:r>
              <a:rPr lang="pt-BR" sz="1050" b="1" dirty="0"/>
              <a:t>1 Reserva de cargos para pessoa com deficiência, para reabilitados da Previdência e para cargos de aprendiz</a:t>
            </a:r>
            <a:endParaRPr lang="pt-BR" sz="1050" dirty="0"/>
          </a:p>
          <a:p>
            <a:endParaRPr lang="pt-BR" sz="1050" b="1" dirty="0"/>
          </a:p>
          <a:p>
            <a:r>
              <a:rPr lang="pt-BR" sz="1050" b="1" dirty="0"/>
              <a:t>Fundamento legal: </a:t>
            </a:r>
            <a:endParaRPr lang="pt-BR" sz="1050" dirty="0"/>
          </a:p>
          <a:p>
            <a:pPr marL="360363"/>
            <a:r>
              <a:rPr lang="pt-BR" sz="1050" i="1" dirty="0"/>
              <a:t>“Art. 92. São necessárias em todo contrato cláusulas que estabeleçam:</a:t>
            </a:r>
            <a:endParaRPr lang="pt-BR" sz="1050" dirty="0"/>
          </a:p>
          <a:p>
            <a:pPr marL="360363"/>
            <a:r>
              <a:rPr lang="pt-BR" sz="1050" i="1" dirty="0"/>
              <a:t>(...)</a:t>
            </a:r>
            <a:endParaRPr lang="pt-BR" sz="1050" dirty="0"/>
          </a:p>
          <a:p>
            <a:pPr marL="360363"/>
            <a:r>
              <a:rPr lang="pt-BR" sz="1050" i="1" dirty="0"/>
              <a:t>XVII - a obrigação de o contratado cumprir as exigências de reserva de cargos prevista em lei, bem como em outras normas específicas, para pessoa com deficiência, para reabilitado da Previdência Social e para aprendiz;”</a:t>
            </a:r>
          </a:p>
          <a:p>
            <a:endParaRPr lang="pt-BR" sz="1050" dirty="0"/>
          </a:p>
          <a:p>
            <a:r>
              <a:rPr lang="pt-BR" sz="1050" b="1" dirty="0"/>
              <a:t>Forma de comprovação</a:t>
            </a:r>
            <a:endParaRPr lang="pt-BR" sz="1050" dirty="0"/>
          </a:p>
          <a:p>
            <a:pPr marL="360363"/>
            <a:r>
              <a:rPr lang="pt-BR" sz="1050" i="1" dirty="0"/>
              <a:t>“Art. 63. Na fase de habilitação das licitações serão observadas as seguintes disposições:</a:t>
            </a:r>
            <a:endParaRPr lang="pt-BR" sz="1050" dirty="0"/>
          </a:p>
          <a:p>
            <a:pPr marL="360363"/>
            <a:r>
              <a:rPr lang="pt-BR" sz="1050" i="1" dirty="0"/>
              <a:t>(...)</a:t>
            </a:r>
            <a:endParaRPr lang="pt-BR" sz="1050" dirty="0"/>
          </a:p>
          <a:p>
            <a:pPr marL="360363"/>
            <a:r>
              <a:rPr lang="pt-BR" sz="1050" i="1" dirty="0"/>
              <a:t>IV - será exigida do licitante </a:t>
            </a:r>
            <a:r>
              <a:rPr lang="pt-BR" sz="1050" b="1" i="1" u="sng" dirty="0"/>
              <a:t>declaração de que cumpre</a:t>
            </a:r>
            <a:r>
              <a:rPr lang="pt-BR" sz="1050" i="1" dirty="0"/>
              <a:t> as exigências de reserva de cargos para pessoa com deficiência e para reabilitado da Previdência Social, previstas em lei e em outras normas específicas.</a:t>
            </a:r>
            <a:endParaRPr lang="pt-BR" sz="1050" dirty="0"/>
          </a:p>
          <a:p>
            <a:pPr marL="360363"/>
            <a:r>
              <a:rPr lang="pt-BR" sz="1050" i="1" dirty="0"/>
              <a:t>(...)</a:t>
            </a:r>
            <a:endParaRPr lang="pt-BR" sz="1050" dirty="0"/>
          </a:p>
          <a:p>
            <a:pPr marL="360363"/>
            <a:r>
              <a:rPr lang="pt-BR" sz="1050" i="1" dirty="0"/>
              <a:t>Art. 116. </a:t>
            </a:r>
            <a:r>
              <a:rPr lang="pt-BR" sz="1050" b="1" i="1" dirty="0"/>
              <a:t>Ao longo de toda a execução do contrato, o contratado deverá cumprir a reserva de cargos prevista em lei para pessoa com deficiência, para reabilitado da Previdência Social ou para aprendiz</a:t>
            </a:r>
            <a:r>
              <a:rPr lang="pt-BR" sz="1050" i="1" dirty="0"/>
              <a:t>, bem como as reservas de cargos previstas em outras normas específicas.</a:t>
            </a:r>
            <a:endParaRPr lang="pt-BR" sz="1050" dirty="0"/>
          </a:p>
          <a:p>
            <a:pPr marL="360363"/>
            <a:r>
              <a:rPr lang="pt-BR" sz="1050" i="1" dirty="0"/>
              <a:t>Parágrafo único. Sempre que solicitado pela Administração, o contratado deverá comprovar o cumprimento da reserva de cargos a que se refere o caput deste artigo, com a indicação dos empregados que preencherem as referidas vagas.</a:t>
            </a:r>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8816754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34C1B3AD-9C77-A280-EEFB-4DC7AD8E6DC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650EF18-5D01-9C5E-973A-4EAA759EF85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753CB69-8CC8-156F-FF18-5475C4527096}"/>
              </a:ext>
            </a:extLst>
          </p:cNvPr>
          <p:cNvSpPr txBox="1"/>
          <p:nvPr/>
        </p:nvSpPr>
        <p:spPr>
          <a:xfrm>
            <a:off x="405246" y="658091"/>
            <a:ext cx="7651173" cy="4185761"/>
          </a:xfrm>
          <a:prstGeom prst="rect">
            <a:avLst/>
          </a:prstGeom>
          <a:noFill/>
        </p:spPr>
        <p:txBody>
          <a:bodyPr wrap="square">
            <a:spAutoFit/>
          </a:bodyPr>
          <a:lstStyle/>
          <a:p>
            <a:pPr algn="ctr"/>
            <a:r>
              <a:rPr lang="pt-BR" b="1" dirty="0"/>
              <a:t>Cotas nas Licitações e Contratações</a:t>
            </a:r>
          </a:p>
          <a:p>
            <a:pPr algn="ctr"/>
            <a:endParaRPr lang="pt-BR" sz="1050" b="1" dirty="0"/>
          </a:p>
          <a:p>
            <a:r>
              <a:rPr lang="pt-BR" sz="1050" b="1" dirty="0"/>
              <a:t>1 Reserva de cargos para pessoa com deficiência, para reabilitados da Previdência e para cargos de aprendiz</a:t>
            </a:r>
            <a:endParaRPr lang="pt-BR" sz="1050" dirty="0"/>
          </a:p>
          <a:p>
            <a:endParaRPr lang="pt-BR" sz="1050" b="1" dirty="0"/>
          </a:p>
          <a:p>
            <a:r>
              <a:rPr lang="pt-BR" sz="1050" b="1" dirty="0"/>
              <a:t>Inobservância</a:t>
            </a:r>
            <a:endParaRPr lang="pt-BR" sz="1050" dirty="0"/>
          </a:p>
          <a:p>
            <a:pPr marL="360363"/>
            <a:r>
              <a:rPr lang="pt-BR" sz="1050" i="1" dirty="0"/>
              <a:t>“Art. 137. Constituirão motivos para extinção do contrato, a qual deverá ser formalmente motivada nos autos do processo, assegurados o contraditório e a ampla defesa, as seguintes situações:</a:t>
            </a:r>
          </a:p>
          <a:p>
            <a:pPr marL="360363"/>
            <a:r>
              <a:rPr lang="pt-BR" sz="1050" i="1" dirty="0"/>
              <a:t>(...)</a:t>
            </a:r>
          </a:p>
          <a:p>
            <a:pPr marL="360363"/>
            <a:r>
              <a:rPr lang="pt-BR" sz="1050" i="1" dirty="0"/>
              <a:t>IX - não cumprimento das obrigações relativas à reserva de cargos prevista em lei, bem como em outras normas específicas, para pessoa com deficiência, para reabilitado da Previdência Social ou para aprendiz.”</a:t>
            </a:r>
          </a:p>
          <a:p>
            <a:pPr marL="360363"/>
            <a:endParaRPr lang="pt-BR" sz="1050" i="1" dirty="0"/>
          </a:p>
          <a:p>
            <a:endParaRPr lang="pt-BR" sz="1050" dirty="0"/>
          </a:p>
          <a:p>
            <a:r>
              <a:rPr lang="pt-BR" sz="1050" b="1" dirty="0"/>
              <a:t>2 Reserva de cargos para mulheres vítimas de violência doméstica</a:t>
            </a:r>
            <a:endParaRPr lang="pt-BR" sz="1050" dirty="0"/>
          </a:p>
          <a:p>
            <a:endParaRPr lang="pt-BR" sz="1050" b="1" dirty="0"/>
          </a:p>
          <a:p>
            <a:r>
              <a:rPr lang="pt-BR" sz="1050" b="1" dirty="0"/>
              <a:t>Fundamento legal</a:t>
            </a:r>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endParaRPr lang="pt-BR" sz="1050" dirty="0"/>
          </a:p>
          <a:p>
            <a:pPr marL="360363"/>
            <a:r>
              <a:rPr lang="pt-BR" sz="1050" i="1" dirty="0"/>
              <a:t>(...)</a:t>
            </a:r>
            <a:endParaRPr lang="pt-BR" sz="1050" dirty="0"/>
          </a:p>
          <a:p>
            <a:pPr marL="360363"/>
            <a:r>
              <a:rPr lang="pt-BR" sz="1050" i="1" dirty="0"/>
              <a:t>§ 9º O edital poderá, na forma disposta em regulamento, exigir que percentual mínimo da mão de obra responsável pela execução do objeto da contratação seja constituído por:</a:t>
            </a:r>
            <a:endParaRPr lang="pt-BR" sz="1050" dirty="0"/>
          </a:p>
          <a:p>
            <a:pPr marL="360363"/>
            <a:r>
              <a:rPr lang="pt-BR" sz="1050" i="1" dirty="0"/>
              <a:t>I - </a:t>
            </a:r>
            <a:r>
              <a:rPr lang="pt-BR" sz="1050" b="1" i="1" u="sng" dirty="0"/>
              <a:t>mulheres vítimas de violência doméstica</a:t>
            </a:r>
            <a:r>
              <a:rPr lang="pt-BR" sz="1050" i="1" dirty="0"/>
              <a:t>;       </a:t>
            </a:r>
            <a:r>
              <a:rPr lang="pt-BR" sz="1050" i="1" u="sng" dirty="0">
                <a:hlinkClick r:id="rId4"/>
              </a:rPr>
              <a:t>(Vide Decreto nº 11.430, de 2023)</a:t>
            </a:r>
            <a:r>
              <a:rPr lang="pt-BR" sz="1050" i="1" dirty="0"/>
              <a:t>     </a:t>
            </a:r>
            <a:r>
              <a:rPr lang="pt-BR" sz="1050" i="1" u="sng" dirty="0">
                <a:hlinkClick r:id="rId5"/>
              </a:rPr>
              <a:t>Vigência</a:t>
            </a:r>
            <a:endParaRPr lang="pt-BR" sz="105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2134999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596D462-FC4F-F225-4EBB-76979F729F1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D54833D-DECA-C317-777D-D85179D10B0F}"/>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150B428-69F4-F760-E8EB-531B3D20986C}"/>
              </a:ext>
            </a:extLst>
          </p:cNvPr>
          <p:cNvSpPr txBox="1"/>
          <p:nvPr/>
        </p:nvSpPr>
        <p:spPr>
          <a:xfrm>
            <a:off x="405246" y="658091"/>
            <a:ext cx="7651173" cy="3377848"/>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2 Reserva de cargos para mulheres vítimas de violência doméstica</a:t>
            </a:r>
          </a:p>
          <a:p>
            <a:endParaRPr lang="pt-BR" sz="1050" b="1" dirty="0"/>
          </a:p>
          <a:p>
            <a:r>
              <a:rPr lang="pt-BR" sz="1050" b="1" dirty="0"/>
              <a:t>Percentual previsto pelo Decreto federal 11.430, de 08 de março de 2023</a:t>
            </a:r>
            <a:endParaRPr lang="pt-BR" sz="1050" dirty="0"/>
          </a:p>
          <a:p>
            <a:endParaRPr lang="pt-BR" sz="1050" i="1" dirty="0"/>
          </a:p>
          <a:p>
            <a:pPr marL="360363"/>
            <a:r>
              <a:rPr lang="pt-BR" sz="1050" i="1" dirty="0"/>
              <a:t>“Art. 3º  Os editais de licitação e os avisos de contratação direta para a contratação de serviços contínuos com regime de dedicação exclusiva de mão de obra, nos termos do disposto no </a:t>
            </a:r>
            <a:r>
              <a:rPr lang="pt-BR" sz="1050" i="1" u="sng" dirty="0">
                <a:hlinkClick r:id="rId4"/>
              </a:rPr>
              <a:t>art. 6º, caput, inciso XVI, da Lei nº 14.133, de 1º de abril de 2021</a:t>
            </a:r>
            <a:r>
              <a:rPr lang="pt-BR" sz="1050" i="1" dirty="0"/>
              <a:t>, preverão o emprego de mão de obra constituída por mulheres vítimas de violência doméstica, em percentual igual ou superior a 8% (oito por cento) das vagas.      </a:t>
            </a:r>
            <a:r>
              <a:rPr lang="pt-BR" sz="1050" i="1" u="sng" dirty="0">
                <a:hlinkClick r:id="rId5"/>
              </a:rPr>
              <a:t>(Redação dada pelo Decreto nº 12.516, de 2025)</a:t>
            </a:r>
            <a:endParaRPr lang="pt-BR" sz="1050" i="1" dirty="0"/>
          </a:p>
          <a:p>
            <a:pPr marL="360363"/>
            <a:r>
              <a:rPr lang="pt-PT" sz="1050" i="1" dirty="0"/>
              <a:t>§ 1º  O disposto no </a:t>
            </a:r>
            <a:r>
              <a:rPr lang="pt-PT" sz="1050" b="1" i="1" dirty="0"/>
              <a:t>caput </a:t>
            </a:r>
            <a:r>
              <a:rPr lang="pt-PT" sz="1050" i="1" dirty="0"/>
              <a:t>aplica-se a contratos com quantitativos mínimos de vinte e cinco colaboradores.</a:t>
            </a:r>
            <a:endParaRPr lang="pt-BR" sz="1050" i="1" dirty="0"/>
          </a:p>
          <a:p>
            <a:pPr marL="360363"/>
            <a:r>
              <a:rPr lang="pt-BR" sz="1050" i="1" dirty="0"/>
              <a:t>§ 1º-A Os editais de licitação e os avisos de contratação direta para a contratação de serviços contínuos com regime de dedicação exclusiva de mão de obra poderão prever reserva de vagas em contratos com quantitativo inferior a vinte e cinco colaboradores, admitida, nesses casos, a previsão de percentual inferior a 8% (oito por cento).       </a:t>
            </a:r>
            <a:r>
              <a:rPr lang="pt-BR" sz="1050" i="1" u="sng" dirty="0">
                <a:hlinkClick r:id="rId5"/>
              </a:rPr>
              <a:t>(Incluído pelo Decreto nº 12.516, de 2025)</a:t>
            </a:r>
            <a:r>
              <a:rPr lang="pt-BR" sz="1050" i="1" u="sng" dirty="0"/>
              <a:t>”</a:t>
            </a:r>
            <a:endParaRPr lang="pt-BR" sz="1050" i="1" dirty="0"/>
          </a:p>
          <a:p>
            <a:endParaRPr lang="pt-BR" sz="105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5501864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6F675A-7166-A375-AF12-BCF15357510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7EC48E5-8BA5-DF4F-4E1E-D25C1E1C162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4D20160-7D7A-4AF5-F1FE-AC91EE5B4F8F}"/>
              </a:ext>
            </a:extLst>
          </p:cNvPr>
          <p:cNvSpPr txBox="1"/>
          <p:nvPr/>
        </p:nvSpPr>
        <p:spPr>
          <a:xfrm>
            <a:off x="405246" y="658091"/>
            <a:ext cx="7651173" cy="4247317"/>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pPr lvl="1"/>
            <a:r>
              <a:rPr lang="pt-BR" sz="1050" b="1" dirty="0"/>
              <a:t>3 Ações de equidade entre homens e mulheres no ambiente de trabalho como critério de desempate em licitações</a:t>
            </a:r>
            <a:endParaRPr lang="pt-BR" sz="1050" dirty="0"/>
          </a:p>
          <a:p>
            <a:endParaRPr lang="pt-PT" sz="1050" b="1" dirty="0"/>
          </a:p>
          <a:p>
            <a:r>
              <a:rPr lang="pt-PT" sz="1050" b="1" dirty="0"/>
              <a:t>Fundamento legal: </a:t>
            </a:r>
            <a:r>
              <a:rPr lang="pt-BR" sz="1050" i="1" dirty="0"/>
              <a:t>“Art. 60. Em caso de empate entre duas ou mais propostas, serão utilizados os seguintes critérios de desempate, nesta ordem: (...) III - desenvolvimento pelo licitante de ações de equidade entre homens e mulheres no ambiente de trabalho, conforme regulamento;” </a:t>
            </a:r>
            <a:endParaRPr lang="pt-BR" sz="1050" dirty="0"/>
          </a:p>
          <a:p>
            <a:endParaRPr lang="pt-BR" sz="1050" b="1" dirty="0"/>
          </a:p>
          <a:p>
            <a:r>
              <a:rPr lang="pt-BR" sz="1050" b="1" dirty="0"/>
              <a:t>Regulamentação pelo Decreto federal 11.430, de 08 de março de 2023</a:t>
            </a:r>
            <a:endParaRPr lang="pt-BR" sz="1050" dirty="0"/>
          </a:p>
          <a:p>
            <a:pPr marL="360363"/>
            <a:r>
              <a:rPr lang="pt-PT" sz="1000" i="1" dirty="0"/>
              <a:t>“Art. 5º  O desenvolvimento, pelo licitante, de ações de equidade entre mulheres e homens no ambiente de trabalho será critério de desempate em processos licitatórios, nos termos do disposto no </a:t>
            </a:r>
            <a:r>
              <a:rPr lang="pt-BR" sz="1000" i="1" u="sng" dirty="0">
                <a:hlinkClick r:id="rId4"/>
              </a:rPr>
              <a:t>inciso III do </a:t>
            </a:r>
            <a:r>
              <a:rPr lang="pt-BR" sz="1000" b="1" i="1" u="sng" dirty="0">
                <a:hlinkClick r:id="rId4"/>
              </a:rPr>
              <a:t>caput</a:t>
            </a:r>
            <a:r>
              <a:rPr lang="pt-BR" sz="1000" i="1" u="sng" dirty="0">
                <a:hlinkClick r:id="rId4"/>
              </a:rPr>
              <a:t> do art. 60 da Lei nº 14.133, de 2021</a:t>
            </a:r>
            <a:r>
              <a:rPr lang="pt-PT" sz="1000" i="1" dirty="0"/>
              <a:t>.</a:t>
            </a:r>
            <a:endParaRPr lang="pt-BR" sz="1000" i="1" dirty="0"/>
          </a:p>
          <a:p>
            <a:pPr marL="360363"/>
            <a:r>
              <a:rPr lang="pt-BR" sz="1000" i="1" dirty="0"/>
              <a:t>§ 1º  Para </a:t>
            </a:r>
            <a:r>
              <a:rPr lang="pt-BR" sz="1000" i="1" dirty="0" err="1"/>
              <a:t>ﬁns</a:t>
            </a:r>
            <a:r>
              <a:rPr lang="pt-BR" sz="1000" i="1" dirty="0"/>
              <a:t> do disposto no caput, serão consideradas ações de equidade:      </a:t>
            </a:r>
            <a:r>
              <a:rPr lang="pt-BR" sz="1000" i="1" u="sng" dirty="0">
                <a:hlinkClick r:id="rId5"/>
              </a:rPr>
              <a:t>(Redação dada pelo Decreto nº 12.516, de 2025)</a:t>
            </a:r>
            <a:endParaRPr lang="pt-BR" sz="1000" i="1" dirty="0"/>
          </a:p>
          <a:p>
            <a:pPr marL="360363"/>
            <a:r>
              <a:rPr lang="pt-PT" sz="1000" i="1" dirty="0"/>
              <a:t>I - medidas de inserção, de participação e de ascensão profissional igualitária entre mulheres e homens, incluída a proporção de mulheres em cargos de direção do licitante;</a:t>
            </a:r>
            <a:endParaRPr lang="pt-BR" sz="1000" i="1" dirty="0"/>
          </a:p>
          <a:p>
            <a:pPr marL="360363"/>
            <a:r>
              <a:rPr lang="pt-PT" sz="1000" i="1" dirty="0"/>
              <a:t>II - ações de promoção da igualdade de oportunidades e de tratamento entre mulheres e homens em matéria de emprego e ocupação;</a:t>
            </a:r>
          </a:p>
          <a:p>
            <a:pPr marL="360363"/>
            <a:r>
              <a:rPr lang="pt-PT" sz="1000" i="1" dirty="0"/>
              <a:t>III - igualdade de remuneração e paridade salarial entre mulheres e homens;</a:t>
            </a:r>
            <a:endParaRPr lang="pt-BR" sz="1000" dirty="0"/>
          </a:p>
          <a:p>
            <a:pPr marL="360363"/>
            <a:r>
              <a:rPr lang="pt-PT" sz="1000" i="1" dirty="0"/>
              <a:t>IV - práticas de prevenção e de enfrentamento do assédio moral e sexual;</a:t>
            </a:r>
            <a:endParaRPr lang="pt-BR" sz="1000" dirty="0"/>
          </a:p>
          <a:p>
            <a:pPr marL="360363"/>
            <a:r>
              <a:rPr lang="pt-PT" sz="1000" i="1" dirty="0"/>
              <a:t>V - programas destinados à equidade de gênero e de raça; e</a:t>
            </a:r>
            <a:endParaRPr lang="pt-BR" sz="1000" dirty="0"/>
          </a:p>
          <a:p>
            <a:pPr marL="360363"/>
            <a:r>
              <a:rPr lang="pt-PT" sz="1000" i="1" dirty="0"/>
              <a:t>VI - ações em saúde e segurança do trabalho que considerem as diferenças entre os gêneros.”</a:t>
            </a:r>
            <a:endParaRPr lang="pt-BR" sz="1000"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923647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4FF4461-6E45-4414-6A29-C84B488978A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F955E68-FC1E-588C-451D-BD14F14C067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B7D7F2B0-C176-DC42-91C4-7747ECE5F62C}"/>
              </a:ext>
            </a:extLst>
          </p:cNvPr>
          <p:cNvSpPr txBox="1"/>
          <p:nvPr/>
        </p:nvSpPr>
        <p:spPr>
          <a:xfrm>
            <a:off x="405246" y="658091"/>
            <a:ext cx="7651173" cy="4347344"/>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4 Percentual mínimo para oriundos ou egressos do sistema prisional</a:t>
            </a:r>
            <a:endParaRPr lang="pt-BR" sz="1050" dirty="0"/>
          </a:p>
          <a:p>
            <a:endParaRPr lang="pt-BR" sz="1050" b="1" i="1" dirty="0"/>
          </a:p>
          <a:p>
            <a:r>
              <a:rPr lang="pt-BR" sz="1050" b="1" dirty="0"/>
              <a:t>Fundamento legal</a:t>
            </a:r>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p>
          <a:p>
            <a:pPr marL="360363"/>
            <a:r>
              <a:rPr lang="pt-BR" sz="1050" i="1" dirty="0"/>
              <a:t>(...)</a:t>
            </a:r>
          </a:p>
          <a:p>
            <a:pPr marL="360363"/>
            <a:r>
              <a:rPr lang="pt-BR" sz="1050" i="1" dirty="0"/>
              <a:t>§ 9º O edital poderá, na forma disposta em regulamento, exigir que percentual mínimo da mão de obra responsável pela execução do objeto da contratação seja constituído por:</a:t>
            </a:r>
          </a:p>
          <a:p>
            <a:pPr marL="360363"/>
            <a:r>
              <a:rPr lang="pt-BR" sz="1050" i="1" dirty="0"/>
              <a:t>(...)</a:t>
            </a:r>
          </a:p>
          <a:p>
            <a:pPr marL="360363"/>
            <a:r>
              <a:rPr lang="pt-BR" sz="1050" i="1" dirty="0"/>
              <a:t>II - oriundos ou egressos do sistema prisional.”</a:t>
            </a:r>
          </a:p>
          <a:p>
            <a:endParaRPr lang="pt-BR" sz="1050" b="1" dirty="0"/>
          </a:p>
          <a:p>
            <a:r>
              <a:rPr lang="pt-BR" sz="1050" b="1" dirty="0"/>
              <a:t>Pendência de Regulamentação</a:t>
            </a:r>
            <a:endParaRPr lang="pt-BR" sz="1050" dirty="0"/>
          </a:p>
          <a:p>
            <a:r>
              <a:rPr lang="pt-BR" sz="1050" u="sng" dirty="0"/>
              <a:t>65. Decreto de cota para oriundos e egressos do sistema prisional: Iniciativa do Ministério da Justiça e Segurança Pública Com coautoria do MGI Andamento - </a:t>
            </a:r>
            <a:r>
              <a:rPr lang="pt-BR" sz="1050" b="1" u="sng" dirty="0"/>
              <a:t>proposta já analisada pela equipe técnica do MGI e devolvida para prosseguimento dos trâmites pelo MJ</a:t>
            </a:r>
            <a:r>
              <a:rPr lang="pt-BR" sz="1050" u="sng" dirty="0"/>
              <a:t>.</a:t>
            </a:r>
            <a:endParaRPr lang="pt-BR" sz="1050" dirty="0"/>
          </a:p>
          <a:p>
            <a:pPr lvl="1"/>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30467836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F1F462E-5E7D-CE3A-1884-BBEE041F492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381F581-E942-42B5-7332-4498C56C9E4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608603E-AE2B-7E30-3A61-EF35B10F1880}"/>
              </a:ext>
            </a:extLst>
          </p:cNvPr>
          <p:cNvSpPr txBox="1"/>
          <p:nvPr/>
        </p:nvSpPr>
        <p:spPr>
          <a:xfrm>
            <a:off x="405246" y="658091"/>
            <a:ext cx="7651173" cy="3862596"/>
          </a:xfrm>
          <a:prstGeom prst="rect">
            <a:avLst/>
          </a:prstGeom>
          <a:noFill/>
        </p:spPr>
        <p:txBody>
          <a:bodyPr wrap="square">
            <a:spAutoFit/>
          </a:bodyPr>
          <a:lstStyle/>
          <a:p>
            <a:pPr algn="ctr"/>
            <a:r>
              <a:rPr lang="pt-BR" b="1" dirty="0"/>
              <a:t>Cotas nas Licitações e Contratações</a:t>
            </a:r>
          </a:p>
          <a:p>
            <a:pPr marL="360363"/>
            <a:endParaRPr lang="pt-BR" sz="1050" i="1" dirty="0"/>
          </a:p>
          <a:p>
            <a:endParaRPr lang="pt-BR" sz="1050" dirty="0"/>
          </a:p>
          <a:p>
            <a:r>
              <a:rPr lang="pt-BR" sz="1050" b="1" dirty="0"/>
              <a:t>5 Mão de obra existente no local da execução</a:t>
            </a:r>
            <a:endParaRPr lang="pt-BR" sz="1050" dirty="0"/>
          </a:p>
          <a:p>
            <a:endParaRPr lang="pt-BR" sz="1050" b="1" dirty="0"/>
          </a:p>
          <a:p>
            <a:r>
              <a:rPr lang="pt-BR" sz="1050" b="1" dirty="0"/>
              <a:t>Fundamento legal</a:t>
            </a:r>
            <a:r>
              <a:rPr lang="pt-BR" sz="1050" dirty="0"/>
              <a:t>: </a:t>
            </a:r>
          </a:p>
          <a:p>
            <a:endParaRPr lang="pt-BR" sz="1050" dirty="0"/>
          </a:p>
          <a:p>
            <a:pPr marL="360363"/>
            <a:r>
              <a:rPr lang="pt-BR" sz="1050" i="1" dirty="0"/>
              <a:t>“Art. 25.</a:t>
            </a:r>
            <a:r>
              <a:rPr lang="pt-BR" sz="1050" b="1" i="1" dirty="0"/>
              <a:t> </a:t>
            </a:r>
            <a:r>
              <a:rPr lang="pt-BR" sz="1050" i="1" dirty="0"/>
              <a:t>O edital deverá conter o objeto da licitação e as regras relativas à convocação, ao julgamento, à habilitação, aos recursos e às penalidades da licitação, à fiscalização e à gestão do contrato, à entrega do objeto e às condições de pagamento.</a:t>
            </a:r>
            <a:endParaRPr lang="pt-BR" sz="1050" dirty="0"/>
          </a:p>
          <a:p>
            <a:pPr marL="360363"/>
            <a:r>
              <a:rPr lang="pt-BR" sz="1050" i="1" dirty="0"/>
              <a:t>§ 1º Sempre que o objeto permitir, a Administração adotará minutas padronizadas de edital e de contrato com cláusulas uniformes.</a:t>
            </a:r>
            <a:endParaRPr lang="pt-BR" sz="1050" dirty="0"/>
          </a:p>
          <a:p>
            <a:pPr marL="360363"/>
            <a:r>
              <a:rPr lang="pt-BR" sz="1050" i="1" dirty="0"/>
              <a:t>§ 2º Desde que, conforme demonstrado em estudo técnico preliminar, não sejam causados prejuízos à competitividade do processo licitatório e à eficiência do respectivo contrato, </a:t>
            </a:r>
            <a:r>
              <a:rPr lang="pt-BR" sz="1050" i="1" u="sng" dirty="0"/>
              <a:t>o edital poderá prever a utilização de mão de obra, materiais, tecnologias e matérias-primas existentes no local da execução, conservação e operação do bem, serviço ou obra</a:t>
            </a:r>
            <a:r>
              <a:rPr lang="pt-BR" sz="1050" i="1" dirty="0"/>
              <a:t>.”</a:t>
            </a:r>
            <a:endParaRPr lang="pt-BR" sz="1050"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6229657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7FA4008-8E25-0DFA-8B02-31B7EC50894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6A819720-830B-623A-78B5-C4B8635DB64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11F9CC7-2D3A-495F-271B-593BE8E3A881}"/>
              </a:ext>
            </a:extLst>
          </p:cNvPr>
          <p:cNvSpPr txBox="1"/>
          <p:nvPr/>
        </p:nvSpPr>
        <p:spPr>
          <a:xfrm>
            <a:off x="405246" y="658091"/>
            <a:ext cx="7651173" cy="4993675"/>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b="1" dirty="0"/>
              <a:t>Considerações gerais sobre ME e EPP para fins de licitação</a:t>
            </a:r>
          </a:p>
          <a:p>
            <a:endParaRPr lang="pt-BR" sz="1050" dirty="0"/>
          </a:p>
          <a:p>
            <a:r>
              <a:rPr lang="pt-BR" sz="1050" b="1" dirty="0"/>
              <a:t>O que se considera ME e EPP: </a:t>
            </a:r>
            <a:r>
              <a:rPr lang="pt-BR" sz="1050" dirty="0"/>
              <a:t>Este enquadramento é definido pela LC 123/2006, em razão da receita anual bruta auferida pela entidade, considerando o “produto da venda de bens e serviços nas operações de conta própria, o preço dos serviços prestados e o resultado nas operações em conta alheia”. </a:t>
            </a:r>
          </a:p>
          <a:p>
            <a:endParaRPr lang="pt-BR" sz="1050" dirty="0"/>
          </a:p>
          <a:p>
            <a:r>
              <a:rPr lang="pt-BR" sz="1050" b="1" dirty="0"/>
              <a:t>Limites para enquadramento: </a:t>
            </a:r>
            <a:r>
              <a:rPr lang="pt-BR" sz="1050" dirty="0"/>
              <a:t>O limite de receita para ser considerada microempresa é de R$ 360.000,00; para empresa de pequeno porte é de R$ 4.800.000,00.</a:t>
            </a:r>
            <a:r>
              <a:rPr lang="pt-BR" sz="1050" b="1" dirty="0"/>
              <a:t> </a:t>
            </a:r>
          </a:p>
          <a:p>
            <a:endParaRPr lang="pt-BR" sz="1050" dirty="0"/>
          </a:p>
          <a:p>
            <a:r>
              <a:rPr lang="pt-BR" sz="1050" b="1" dirty="0"/>
              <a:t>Desenquadramento: </a:t>
            </a:r>
            <a:r>
              <a:rPr lang="pt-BR" sz="1050" dirty="0"/>
              <a:t>Se, no ano-calendário, a EPP exceder em até 20% o limite de receita bruta anual de R$ 4.800.000,00, ela será excluída do tratamento diferenciado previsto na LC 123/2006 no ano-calendário subsequente à ocorrência do excesso. Caso o excesso ultrapasse 20% do limite previsto, a EPP perderá os benefícios no mês subsequente à ocorrência do excesso. </a:t>
            </a:r>
          </a:p>
          <a:p>
            <a:endParaRPr lang="pt-BR" sz="1050" dirty="0"/>
          </a:p>
          <a:p>
            <a:r>
              <a:rPr lang="pt-BR" sz="1050" b="1" dirty="0"/>
              <a:t>Equiparados:</a:t>
            </a:r>
            <a:r>
              <a:rPr lang="pt-BR" sz="1050" dirty="0"/>
              <a:t> “É importante mencionar que, para fins de tratamento diferenciado nas contratações públicas, os agricultores familiares, os produtores rurais pessoas físicas, os microempreendedores individuais (MEI) e as sociedades cooperativas são equiparados a microempresas (ME) e empresas de pequeno porte (EPP)” (TCU, Licitações e Contratos: Orientações e Jurisprudência do TCU, Item 4.5.2.4. Participação de microempresas e de empresas de pequeno porte). </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7735901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B73DF2B-218D-9774-D632-65CB1FF5B8E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B87CEDD-2AAD-2354-83D6-D838EB44FC37}"/>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39165205-0E70-6D38-898B-FA2EBB01D18E}"/>
              </a:ext>
            </a:extLst>
          </p:cNvPr>
          <p:cNvSpPr txBox="1"/>
          <p:nvPr/>
        </p:nvSpPr>
        <p:spPr>
          <a:xfrm>
            <a:off x="405246" y="658091"/>
            <a:ext cx="7651173" cy="5155257"/>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pPr algn="just"/>
            <a:r>
              <a:rPr lang="pt-BR" sz="1050" b="1" dirty="0"/>
              <a:t>Considerações gerais sobre ME e EPP para fins de licitação</a:t>
            </a:r>
          </a:p>
          <a:p>
            <a:pPr algn="just"/>
            <a:endParaRPr lang="pt-BR" sz="1050" dirty="0"/>
          </a:p>
          <a:p>
            <a:pPr algn="just"/>
            <a:r>
              <a:rPr lang="pt-BR" sz="1050" b="1" dirty="0"/>
              <a:t>O que se considera ME e EPP: </a:t>
            </a:r>
            <a:r>
              <a:rPr lang="pt-BR" sz="1050" dirty="0"/>
              <a:t>Este enquadramento é definido pela LC 123/2006, em razão da receita anual bruta auferida pela entidade, considerando o “produto da venda de bens e serviços nas operações de conta própria, o preço dos serviços prestados e o resultado nas operações em conta alheia”. </a:t>
            </a:r>
          </a:p>
          <a:p>
            <a:pPr algn="just"/>
            <a:endParaRPr lang="pt-BR" sz="1050" dirty="0"/>
          </a:p>
          <a:p>
            <a:pPr algn="just"/>
            <a:r>
              <a:rPr lang="pt-BR" sz="1050" b="1" dirty="0"/>
              <a:t>Limites para enquadramento: </a:t>
            </a:r>
            <a:r>
              <a:rPr lang="pt-BR" sz="1050" dirty="0"/>
              <a:t>O limite de receita para ser considerada microempresa é de R$ 360.000,00; para empresa de pequeno porte é de R$ 4.800.000,00.</a:t>
            </a:r>
            <a:r>
              <a:rPr lang="pt-BR" sz="1050" b="1" dirty="0"/>
              <a:t> </a:t>
            </a:r>
          </a:p>
          <a:p>
            <a:pPr algn="just"/>
            <a:endParaRPr lang="pt-BR" sz="1050" dirty="0"/>
          </a:p>
          <a:p>
            <a:pPr algn="just"/>
            <a:r>
              <a:rPr lang="pt-BR" sz="1050" b="1" dirty="0"/>
              <a:t>Desenquadramento: </a:t>
            </a:r>
            <a:r>
              <a:rPr lang="pt-BR" sz="1050" dirty="0"/>
              <a:t>A microempresa que, no ano-calendário, exceder o limite de receita bruta anual passa, no ano-calendário seguinte, à condição de empresa de pequeno porte. Se, no ano-calendário, a EPP exceder em até 20% o limite de receita bruta anual de R$ 4.800.000,00, ela será excluída do tratamento diferenciado previsto na LC 123/2006 no ano-calendário subsequente à ocorrência do excesso. Caso o excesso ultrapasse 20% do limite previsto, a EPP perderá os benefícios no mês subsequente à ocorrência do excesso. (TCU, Licitações e Contratos: Orientações e Jurisprudência do TCU, Item 4.5.2.4. Participação de microempresas e de empresas de pequeno porte). </a:t>
            </a:r>
          </a:p>
          <a:p>
            <a:pPr algn="just"/>
            <a:endParaRPr lang="pt-BR" sz="1050" dirty="0"/>
          </a:p>
          <a:p>
            <a:pPr algn="just"/>
            <a:r>
              <a:rPr lang="pt-BR" sz="1050" b="1" dirty="0"/>
              <a:t>Equiparados:</a:t>
            </a:r>
            <a:r>
              <a:rPr lang="pt-BR" sz="1050" dirty="0"/>
              <a:t> “É importante mencionar que, para fins de tratamento diferenciado nas contratações públicas, os agricultores familiares, os produtores rurais pessoas físicas, os microempreendedores individuais (MEI) e as sociedades cooperativas são equiparados a microempresas (ME) e empresas de pequeno porte (EPP)” (TCU, Licitações e Contratos: Orientações e Jurisprudência do TCU, Item 4.5.2.4. Participação de microempresas e de empresas de pequeno porte). </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523680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96981D1-5D24-1FF4-BAB6-D91A5D9993A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B22DC809-F632-4E20-2381-90B2F3C41E9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69D5412-5447-427D-3173-DCA2B9B93F98}"/>
              </a:ext>
            </a:extLst>
          </p:cNvPr>
          <p:cNvSpPr txBox="1"/>
          <p:nvPr/>
        </p:nvSpPr>
        <p:spPr>
          <a:xfrm>
            <a:off x="405246" y="658091"/>
            <a:ext cx="7651173" cy="472437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b="1" dirty="0"/>
              <a:t>Fundamento legal - Lei 14.133/2021</a:t>
            </a:r>
            <a:endParaRPr lang="pt-BR" sz="1050" dirty="0"/>
          </a:p>
          <a:p>
            <a:pPr marL="360363" algn="just"/>
            <a:endParaRPr lang="pt-BR" sz="1050" i="1" dirty="0"/>
          </a:p>
          <a:p>
            <a:pPr marL="360363" algn="just"/>
            <a:r>
              <a:rPr lang="pt-BR" sz="1050" i="1" dirty="0"/>
              <a:t>“Art. 4º Aplicam-se às licitações e contratos disciplinados por esta Lei as disposições constantes dos </a:t>
            </a:r>
            <a:r>
              <a:rPr lang="pt-BR" sz="1050" i="1" dirty="0" err="1"/>
              <a:t>arts</a:t>
            </a:r>
            <a:r>
              <a:rPr lang="pt-BR" sz="1050" i="1" dirty="0"/>
              <a:t>. 42 a 49 da Lei Complementar nº 123, de 14 de dezembro de 2006.</a:t>
            </a:r>
            <a:endParaRPr lang="pt-BR" sz="1050" dirty="0"/>
          </a:p>
          <a:p>
            <a:pPr marL="360363" algn="just"/>
            <a:r>
              <a:rPr lang="pt-BR" sz="1050" i="1" dirty="0"/>
              <a:t>§ 1º As disposições a que se refere o caput deste artigo não são aplicadas:</a:t>
            </a:r>
            <a:endParaRPr lang="pt-BR" sz="1050" dirty="0"/>
          </a:p>
          <a:p>
            <a:pPr marL="360363" algn="just"/>
            <a:r>
              <a:rPr lang="pt-BR" sz="1050" i="1" dirty="0"/>
              <a:t>I - no caso de licitação para aquisição de bens ou contratação de serviços em geral, ao item cujo valor estimado for superior à receita bruta máxima admitida para fins de enquadramento como empresa de pequeno porte; (Ou seja, o tratamento diferenciado só será aplicado em licitações com valor estimado de até R$ 4.800.000,00)</a:t>
            </a:r>
            <a:endParaRPr lang="pt-BR" sz="1050" dirty="0"/>
          </a:p>
          <a:p>
            <a:pPr marL="360363" algn="just"/>
            <a:r>
              <a:rPr lang="pt-BR" sz="1050" i="1" dirty="0"/>
              <a:t>II - no caso de contratação de obras e serviços de engenharia, às licitações cujo valor estimado for superior à receita bruta máxima admitida para fins de enquadramento como empresa de pequeno porte.</a:t>
            </a:r>
            <a:endParaRPr lang="pt-BR" sz="1050" dirty="0"/>
          </a:p>
          <a:p>
            <a:pPr marL="360363" algn="just"/>
            <a:r>
              <a:rPr lang="pt-BR" sz="1050" i="1" dirty="0"/>
              <a:t>§ 2º A obtenção de benefícios a que se refere o caput deste artigo fica limitada às microempresas e às empresas de pequeno porte que, no ano-calendário de realização da licitação, ainda não tenham celebrado contratos com a Administração Pública cujos valores somados extrapolem a receita bruta máxima admitida para fins de enquadramento como empresa de pequeno porte, devendo o órgão ou entidade exigir do licitante declaração de observância desse limite na licitação.</a:t>
            </a:r>
            <a:endParaRPr lang="pt-BR" sz="1050" dirty="0"/>
          </a:p>
          <a:p>
            <a:pPr marL="360363" algn="just"/>
            <a:r>
              <a:rPr lang="pt-BR" sz="1050" i="1" dirty="0"/>
              <a:t>§ 3º Nas contratações com prazo de vigência superior a 1 (um) ano, será considerado o valor anual do contrato na aplicação dos limites previstos nos §§ 1º e 2º deste artigo.”</a:t>
            </a:r>
            <a:endParaRPr lang="pt-BR" sz="1050"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364454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56A53B3-E266-9263-AB2C-654BC2EE3F1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1BA98758-3DF2-F5F4-0F84-61DCA91B2519}"/>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B827490-7BA8-99F2-3E0F-FD3169AD0387}"/>
              </a:ext>
            </a:extLst>
          </p:cNvPr>
          <p:cNvSpPr txBox="1"/>
          <p:nvPr/>
        </p:nvSpPr>
        <p:spPr>
          <a:xfrm>
            <a:off x="914400" y="547950"/>
            <a:ext cx="7949821" cy="3447098"/>
          </a:xfrm>
          <a:prstGeom prst="rect">
            <a:avLst/>
          </a:prstGeom>
          <a:noFill/>
        </p:spPr>
        <p:txBody>
          <a:bodyPr wrap="square">
            <a:spAutoFit/>
          </a:bodyPr>
          <a:lstStyle/>
          <a:p>
            <a:pPr algn="ctr"/>
            <a:r>
              <a:rPr lang="pt-BR" sz="1200" b="1" u="sng" dirty="0"/>
              <a:t>DO CREDENCIAMENTO</a:t>
            </a:r>
          </a:p>
          <a:p>
            <a:pPr algn="ctr"/>
            <a:endParaRPr lang="pt-BR" sz="1200" dirty="0"/>
          </a:p>
          <a:p>
            <a:pPr algn="just"/>
            <a:r>
              <a:rPr lang="pt-BR" sz="1200" b="1" dirty="0"/>
              <a:t>Conceito</a:t>
            </a:r>
            <a:r>
              <a:rPr lang="pt-BR" sz="1200" dirty="0"/>
              <a:t>: processo administrativo de chamamento público em que a Administração Pública convoca interessados em prestar serviços ou fornecer bens para que, preenchidos os requisitos necessários, se credenciem no órgão ou na entidade para executar o objeto quando convocados (Art. 6º, XLIII da Lei nº 14.133/2021).</a:t>
            </a:r>
          </a:p>
          <a:p>
            <a:pPr algn="just"/>
            <a:endParaRPr lang="pt-BR" sz="1200" dirty="0"/>
          </a:p>
          <a:p>
            <a:pPr algn="just"/>
            <a:r>
              <a:rPr lang="pt-BR" sz="1200" b="1" dirty="0"/>
              <a:t>TCU</a:t>
            </a:r>
            <a:r>
              <a:rPr lang="pt-BR" sz="1200" dirty="0"/>
              <a:t>: “</a:t>
            </a:r>
            <a:r>
              <a:rPr lang="pt-BR" sz="1200" i="1" dirty="0"/>
              <a:t>Esse procedimento auxiliar é adotado quando se constata, na fase de planejamento da contratação, que a abordagem mais vantajosa para a administração consiste em permitir que uma gama de fornecedores se qualifique para fornecer os bens ou serviços desejados, em virtude da inviabilidade ou ineficácia de selecionar um único fornecedor por meio de disputa, de modo a atender adequadamente ao interesse público. Portanto, o processo de credenciamento é adotado quando não é viável ou adequado realizar uma licitação para selecionar o fornecedor.”</a:t>
            </a:r>
            <a:r>
              <a:rPr lang="pt-BR" sz="1200" dirty="0"/>
              <a:t> (TCU, Licitações e Contratos: Orientações e Jurisprudência do TCU, item 5.9.1. Disponível em: </a:t>
            </a:r>
            <a:r>
              <a:rPr lang="pt-BR" sz="1200" u="sng" dirty="0">
                <a:hlinkClick r:id="rId4"/>
              </a:rPr>
              <a:t>https://licitacoesecontratos.tcu.gov.br/5-9-1-credenciamento-2/</a:t>
            </a:r>
            <a:r>
              <a:rPr lang="pt-BR" sz="1200" dirty="0"/>
              <a:t>).</a:t>
            </a:r>
          </a:p>
          <a:p>
            <a:pPr algn="just"/>
            <a:endParaRPr lang="pt-BR" sz="1200" b="1" dirty="0"/>
          </a:p>
          <a:p>
            <a:pPr algn="just"/>
            <a:r>
              <a:rPr lang="pt-BR" sz="1200" b="1" dirty="0"/>
              <a:t>Regulamento federal</a:t>
            </a:r>
            <a:r>
              <a:rPr lang="pt-BR" sz="1200" dirty="0"/>
              <a:t>: Decreto nº 11.878, de 09 de janeiro de 2024. </a:t>
            </a:r>
          </a:p>
          <a:p>
            <a:pPr algn="just"/>
            <a:endParaRPr lang="pt-BR" sz="1200" b="1" dirty="0"/>
          </a:p>
          <a:p>
            <a:pPr algn="just"/>
            <a:r>
              <a:rPr lang="pt-BR" sz="1200" b="1" dirty="0"/>
              <a:t>Regulamento de credenciamento do Estado do Paraná</a:t>
            </a:r>
            <a:r>
              <a:rPr lang="pt-BR" sz="1200" dirty="0"/>
              <a:t>: Decreto nº 4.507 de 1/04/2009. </a:t>
            </a:r>
          </a:p>
          <a:p>
            <a:pPr algn="just"/>
            <a:r>
              <a:rPr lang="pt-BR" dirty="0"/>
              <a:t> </a:t>
            </a:r>
          </a:p>
        </p:txBody>
      </p:sp>
    </p:spTree>
    <p:extLst>
      <p:ext uri="{BB962C8B-B14F-4D97-AF65-F5344CB8AC3E}">
        <p14:creationId xmlns:p14="http://schemas.microsoft.com/office/powerpoint/2010/main" val="12652051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0D646E0-E446-D4CE-AB6A-C52156DF479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A0E3FAB-56D3-F6B6-2AE4-718D3CE668E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E069063-1578-D1FB-EAAC-E32351B9D5A6}"/>
              </a:ext>
            </a:extLst>
          </p:cNvPr>
          <p:cNvSpPr txBox="1"/>
          <p:nvPr/>
        </p:nvSpPr>
        <p:spPr>
          <a:xfrm>
            <a:off x="405246" y="658091"/>
            <a:ext cx="7651173" cy="4670509"/>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r>
              <a:rPr lang="pt-BR" sz="1050" dirty="0"/>
              <a:t>REPRESENTAÇÃO. PREGÃO ELETRÔNICO. REGISTRO DE PREÇOS. SERVIÇOS DE INSTALAÇÃO E MANUTENÇÃO DE CABEAMENTO ESTRUTURADO. INDÍCIOS DE AFASTAMENTO INDEVIDO DE BENEFÍCIOS ME/EPP, DIRECIONAMENTO DA LICITAÇÃO E RESTRIÇÃO INDEVIDA DA COMPETITIVIDADE. INDEFERIR A MEDIDA CAUTELAR PLEITEADA. PROCEDÊNCIA PARCIAL. CIÊNCIA. ARQUIVAR.</a:t>
            </a:r>
          </a:p>
          <a:p>
            <a:endParaRPr lang="pt-BR" sz="1050" dirty="0"/>
          </a:p>
          <a:p>
            <a:r>
              <a:rPr lang="pt-BR" sz="1050" dirty="0"/>
              <a:t>(...)</a:t>
            </a:r>
          </a:p>
          <a:p>
            <a:endParaRPr lang="pt-BR" sz="1050" dirty="0"/>
          </a:p>
          <a:p>
            <a:r>
              <a:rPr lang="pt-BR" sz="1050" dirty="0"/>
              <a:t>9.3. dar ciência à Fundação Universidade Federal de Mato Grosso - UFMT, com fundamento no art. 9º, inciso I, da Resolução - TCU 315/2020, sobre as seguintes impropriedades/falhas, identificadas no Pregão Eletrônico 90027/2025, para que sejam adotadas medidas internas com vistas à prevenção de outras ocorrências </a:t>
            </a:r>
            <a:r>
              <a:rPr lang="pt-BR" sz="1050"/>
              <a:t>semelhantes:</a:t>
            </a:r>
          </a:p>
          <a:p>
            <a:endParaRPr lang="pt-BR" sz="1050" dirty="0"/>
          </a:p>
          <a:p>
            <a:r>
              <a:rPr lang="pt-BR" sz="1050" u="sng" dirty="0"/>
              <a:t>9.3.1. afastamento indevido do tratamento diferenciado a microempresas e empresas de pequeno porte nos itens 3 e 4, uma vez que a licitação foi estruturada em itens que representam serviços autônomos e independentes. Nessa hipótese, a vedação generalizada com base no valor global do certame restringe indevidamente benefício legalmente assegurado a esses agentes econômicos, sem que se verifique o risco que a norma infraconstitucional pretende evitar. Assim, para fins de aplicação do art. 4º, § 1º, inciso II, da Lei 14.133/2021, o parâmetro adequado deve ser o valor estimado de cada item</a:t>
            </a:r>
            <a:r>
              <a:rPr lang="pt-BR" sz="1050" dirty="0"/>
              <a:t>. </a:t>
            </a:r>
            <a:r>
              <a:rPr lang="pt-BR" sz="1050" b="1" dirty="0"/>
              <a:t>(TCU, Acórdão 442/2026 – PLENÁRIO)</a:t>
            </a:r>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40120101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0E04461-18B2-ACD1-7F2C-2158A1A5D9A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BE6B873-6FEC-2F58-A009-60013A82264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51768C5-379D-B48B-0885-8112CEE720BE}"/>
              </a:ext>
            </a:extLst>
          </p:cNvPr>
          <p:cNvSpPr txBox="1"/>
          <p:nvPr/>
        </p:nvSpPr>
        <p:spPr>
          <a:xfrm>
            <a:off x="405246" y="658091"/>
            <a:ext cx="7651173" cy="4670509"/>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dirty="0"/>
          </a:p>
          <a:p>
            <a:pPr algn="just"/>
            <a:r>
              <a:rPr lang="pt-BR" sz="1050" b="1" dirty="0"/>
              <a:t>Benefícios relativos à habilitação (Art. 42 e 43 da LC 123/2006)</a:t>
            </a:r>
            <a:endParaRPr lang="pt-BR" sz="1050" dirty="0"/>
          </a:p>
          <a:p>
            <a:pPr algn="just"/>
            <a:r>
              <a:rPr lang="pt-BR" sz="1050" dirty="0"/>
              <a:t>Comprovação de regularidade fiscal e trabalhista de ME e EPP apenas para fins de assinatura do contrato. Contudo, na habilitação devem apresentar todos os documentos, mesmo que contenham pendências. Será assinalado prazo de 05 dias, prorrogável por igual período, para regularização de pendências, a contar da declaração de vencedor, sob pena de decadência do direito de contratar. </a:t>
            </a:r>
          </a:p>
          <a:p>
            <a:pPr algn="just"/>
            <a:endParaRPr lang="pt-BR" sz="1050" dirty="0"/>
          </a:p>
          <a:p>
            <a:r>
              <a:rPr lang="pt-BR" sz="1050" b="1" dirty="0"/>
              <a:t>Benefício em caso de empate ficto (Art. 44 e art. 45 da LC 123)</a:t>
            </a:r>
            <a:endParaRPr lang="pt-BR" sz="1050" dirty="0"/>
          </a:p>
          <a:p>
            <a:r>
              <a:rPr lang="pt-BR" sz="1050" dirty="0"/>
              <a:t>A ME e EPP será considerada em empate com a melhor proposta apresentada quando sua proposta for igual ou até 10% superior à proposta mais bem classificada ou 5% superior no caso de pregão. </a:t>
            </a:r>
          </a:p>
          <a:p>
            <a:r>
              <a:rPr lang="pt-BR" sz="1050" dirty="0"/>
              <a:t>Configurado este empate ficto, será oportunizado à ME ou EPP reduzir sua proposta a valor menor que a proposta vencedora. </a:t>
            </a:r>
          </a:p>
          <a:p>
            <a:r>
              <a:rPr lang="pt-BR" sz="1050" dirty="0"/>
              <a:t>Caso não reduza, serão convocadas outras ME ou EPP remanescentes caso apresentem a mesma situação de empate ficto. Caso haja empate real entre estas, será resolvido por sorteio. </a:t>
            </a:r>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3565597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C2F1B65D-7616-58C7-3C8B-88A0490D87D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2510EF6-2199-85C3-0AA5-CE959371DE5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4621D1B7-31BE-0035-BDAD-6B478C405CA8}"/>
              </a:ext>
            </a:extLst>
          </p:cNvPr>
          <p:cNvSpPr txBox="1"/>
          <p:nvPr/>
        </p:nvSpPr>
        <p:spPr>
          <a:xfrm>
            <a:off x="405246" y="658091"/>
            <a:ext cx="7651173"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pPr algn="just"/>
            <a:r>
              <a:rPr lang="pt-BR" sz="1050" dirty="0"/>
              <a:t>Se, contudo, aplicadas as preferências, nenhuma ME ou EPP reduzir sua proposta a valor inferior à vencedora, o objeto será adjudicado em seu favor.</a:t>
            </a:r>
          </a:p>
          <a:p>
            <a:pPr algn="just"/>
            <a:endParaRPr lang="pt-BR" sz="1050" dirty="0"/>
          </a:p>
          <a:p>
            <a:pPr algn="just"/>
            <a:r>
              <a:rPr lang="pt-BR" sz="1050" dirty="0"/>
              <a:t>* </a:t>
            </a:r>
            <a:r>
              <a:rPr lang="pt-BR" sz="1050" i="1" dirty="0"/>
              <a:t>Quando adotado o critério de julgamento por técnica e preço, o empate será aferido levando em consideração o resultado da ponderação entre a técnica e o preço na proposta apresentada pelos licitantes, sendo facultada à ME/EPP melhor classificada a possibilidade de apresentar proposta de preço inferior</a:t>
            </a:r>
            <a:r>
              <a:rPr lang="pt-BR" sz="1050" dirty="0"/>
              <a:t>. </a:t>
            </a:r>
          </a:p>
          <a:p>
            <a:pPr algn="just"/>
            <a:endParaRPr lang="pt-BR" sz="1050" dirty="0"/>
          </a:p>
          <a:p>
            <a:pPr algn="just"/>
            <a:r>
              <a:rPr lang="pt-BR" sz="1050" dirty="0"/>
              <a:t>O Decreto 8.538/2015 prevê a possibilidade de empate ficto para ME/EPP sediadas local ou regionalmente, até o limite de 10% do melhor preço válido. </a:t>
            </a:r>
          </a:p>
          <a:p>
            <a:pPr algn="just"/>
            <a:endParaRPr lang="pt-BR" sz="1050" dirty="0"/>
          </a:p>
          <a:p>
            <a:r>
              <a:rPr lang="pt-BR" sz="1050" b="1" dirty="0"/>
              <a:t>Licitação exclusiva (Art. 48, inc. I da LC 123/2006)</a:t>
            </a:r>
            <a:endParaRPr lang="pt-BR" sz="1050" dirty="0"/>
          </a:p>
          <a:p>
            <a:pPr marL="360363"/>
            <a:r>
              <a:rPr lang="pt-BR" sz="1050" i="1" dirty="0"/>
              <a:t>Art. 48.  Para o cumprimento do disposto no art. 47 desta Lei Complementar, a administração pública:    </a:t>
            </a:r>
            <a:r>
              <a:rPr lang="pt-BR" sz="1050" i="1" u="sng" dirty="0">
                <a:hlinkClick r:id="rId4"/>
              </a:rPr>
              <a:t>(Redação dada pela Lei Complementar nº 147, de 2014)</a:t>
            </a:r>
            <a:r>
              <a:rPr lang="pt-BR" sz="1050" i="1" dirty="0"/>
              <a:t>        </a:t>
            </a:r>
            <a:endParaRPr lang="pt-BR" sz="1050" dirty="0"/>
          </a:p>
          <a:p>
            <a:pPr marL="360363"/>
            <a:r>
              <a:rPr lang="pt-BR" sz="1050" i="1" dirty="0"/>
              <a:t>I - deverá realizar processo licitatório destinado exclusivamente à participação de microempresas e empresas de pequeno porte nos itens de contratação cujo valor seja de até R$ 80.000,00 (oitenta mil reais);                </a:t>
            </a:r>
            <a:endParaRPr lang="pt-BR" sz="1050" dirty="0"/>
          </a:p>
          <a:p>
            <a:pPr marL="360363"/>
            <a:r>
              <a:rPr lang="pt-BR" sz="1050" i="1" dirty="0"/>
              <a:t>*Para contratações com vigência superior a um ano:</a:t>
            </a:r>
            <a:endParaRPr lang="pt-BR" sz="1050" dirty="0"/>
          </a:p>
          <a:p>
            <a:pPr algn="just"/>
            <a:endParaRPr lang="pt-BR" sz="1050" dirty="0"/>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21853907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94E57F3E-59BF-F72E-6E83-1BF8CD0DA3C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A2E4805E-5846-5B47-3B53-BC3871011CB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D981DE92-B7C4-8CFF-7509-1C4F7421660D}"/>
              </a:ext>
            </a:extLst>
          </p:cNvPr>
          <p:cNvSpPr txBox="1"/>
          <p:nvPr/>
        </p:nvSpPr>
        <p:spPr>
          <a:xfrm>
            <a:off x="249382" y="180109"/>
            <a:ext cx="8451273"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r>
              <a:rPr lang="pt-BR" sz="1050" b="1" u="sng" dirty="0">
                <a:hlinkClick r:id="rId4"/>
              </a:rPr>
              <a:t>Orientação Normativa 10/2009</a:t>
            </a:r>
            <a:r>
              <a:rPr lang="pt-BR" sz="1050" b="1" dirty="0"/>
              <a:t> </a:t>
            </a:r>
            <a:endParaRPr lang="pt-BR" sz="1050" dirty="0"/>
          </a:p>
          <a:p>
            <a:r>
              <a:rPr lang="pt-BR" sz="1050" i="1" dirty="0"/>
              <a:t>Para fins de escolha das modalidades licitatórias convencionais (concorrência, tomada de preços e convite), bem como de enquadramento das contratações previstas no art. 24, I e II da Lei nº 8.666/1993, a definição do valor da contratação levará em conta o período de vigência contratual e as possíveis prorrogações. </a:t>
            </a:r>
            <a:r>
              <a:rPr lang="pt-BR" sz="1050" b="1" i="1" u="sng" dirty="0"/>
              <a:t>Nas licitações exclusivas para microempresas, empresas de pequeno porte e sociedades cooperativas, o valor de R$ 80.000,00 (oitenta mil reais) refere-se ao período de um ano, observada a respectiva proporcionalidade em casos de períodos distintos.</a:t>
            </a:r>
            <a:endParaRPr lang="pt-BR" sz="1050" dirty="0"/>
          </a:p>
          <a:p>
            <a:pPr algn="just"/>
            <a:endParaRPr lang="pt-BR" sz="1050" dirty="0"/>
          </a:p>
          <a:p>
            <a:pPr algn="just"/>
            <a:endParaRPr lang="pt-BR" sz="1050" dirty="0"/>
          </a:p>
          <a:p>
            <a:pPr algn="just"/>
            <a:r>
              <a:rPr lang="pt-BR" sz="1050" b="1" dirty="0"/>
              <a:t>Subcontratação</a:t>
            </a:r>
            <a:r>
              <a:rPr lang="pt-BR" sz="1050" dirty="0"/>
              <a:t> </a:t>
            </a:r>
            <a:r>
              <a:rPr lang="pt-BR" sz="1050" b="1" dirty="0"/>
              <a:t>de ME/EPP em aquisições de obras e serviços, quando o licitante vencedor não for ME/EPP ou consórcio composto total ou parcialmente por ME/EPP (Art. 48, inc. II da LC 123/2006)</a:t>
            </a:r>
            <a:endParaRPr lang="pt-BR" sz="1050" dirty="0"/>
          </a:p>
          <a:p>
            <a:pPr marL="360363"/>
            <a:r>
              <a:rPr lang="pt-BR" sz="1050" i="1" dirty="0"/>
              <a:t>Art. 48.  Para o cumprimento do disposto no art. 47 desta Lei Complementar, a administração pública:    </a:t>
            </a:r>
            <a:r>
              <a:rPr lang="pt-BR" sz="1050" i="1" u="sng" dirty="0">
                <a:hlinkClick r:id="rId5"/>
              </a:rPr>
              <a:t>(Redação dada pela Lei Complementar nº 147, de 2014)</a:t>
            </a:r>
            <a:r>
              <a:rPr lang="pt-BR" sz="1050" i="1" dirty="0"/>
              <a:t>        </a:t>
            </a:r>
            <a:r>
              <a:rPr lang="pt-BR" sz="1050" i="1" u="sng" dirty="0">
                <a:hlinkClick r:id="rId6"/>
              </a:rPr>
              <a:t>(Vide Lei nº 14.133, de 2021</a:t>
            </a:r>
            <a:r>
              <a:rPr lang="pt-BR" sz="1050" i="1" u="sng" dirty="0"/>
              <a:t>)</a:t>
            </a:r>
            <a:endParaRPr lang="pt-BR" sz="1050" i="1" dirty="0"/>
          </a:p>
          <a:p>
            <a:pPr marL="360363"/>
            <a:r>
              <a:rPr lang="pt-BR" sz="1050" b="1" i="1" dirty="0"/>
              <a:t>(...)</a:t>
            </a:r>
            <a:endParaRPr lang="pt-BR" sz="1050" i="1" dirty="0"/>
          </a:p>
          <a:p>
            <a:pPr marL="360363" algn="just"/>
            <a:r>
              <a:rPr lang="pt-BR" sz="1050" i="1" dirty="0"/>
              <a:t>II - poderá, em relação aos processos licitatórios destinados à aquisição de obras e serviços, exigir dos licitantes a subcontratação de microempresa ou empresa de pequeno porte;                </a:t>
            </a:r>
            <a:r>
              <a:rPr lang="pt-BR" sz="1050" i="1" u="sng" dirty="0">
                <a:hlinkClick r:id="rId5"/>
              </a:rPr>
              <a:t>(Redação dada pela Lei Complementar nº 147, de 2014)</a:t>
            </a:r>
            <a:r>
              <a:rPr lang="pt-BR" sz="1050" i="1" dirty="0"/>
              <a:t> </a:t>
            </a:r>
          </a:p>
          <a:p>
            <a:pPr marL="360363" algn="just"/>
            <a:r>
              <a:rPr lang="pt-BR" sz="1050" i="1" dirty="0"/>
              <a:t>§ 2</a:t>
            </a:r>
            <a:r>
              <a:rPr lang="pt-BR" sz="1050" i="1" u="sng" baseline="30000" dirty="0"/>
              <a:t>o</a:t>
            </a:r>
            <a:r>
              <a:rPr lang="pt-BR" sz="1050" i="1" dirty="0"/>
              <a:t>  Na hipótese do inciso II do </a:t>
            </a:r>
            <a:r>
              <a:rPr lang="pt-BR" sz="1050" b="1" i="1" dirty="0"/>
              <a:t>caput</a:t>
            </a:r>
            <a:r>
              <a:rPr lang="pt-BR" sz="1050" i="1" dirty="0"/>
              <a:t> deste artigo, os empenhos e pagamentos do órgão ou entidade da administração pública poderão ser destinados diretamente às microempresas e empresas de pequeno porte subcontratadas.</a:t>
            </a:r>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Tree>
    <p:extLst>
      <p:ext uri="{BB962C8B-B14F-4D97-AF65-F5344CB8AC3E}">
        <p14:creationId xmlns:p14="http://schemas.microsoft.com/office/powerpoint/2010/main" val="1220803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FF6DE62-444F-07E5-F4C1-91CF345AFFD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018791DC-11BF-40B7-ACDB-E3286D96E8F0}"/>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E66429AE-6111-2459-66CB-CDF5D7DA3906}"/>
              </a:ext>
            </a:extLst>
          </p:cNvPr>
          <p:cNvSpPr txBox="1"/>
          <p:nvPr/>
        </p:nvSpPr>
        <p:spPr>
          <a:xfrm>
            <a:off x="193964" y="644235"/>
            <a:ext cx="8506691" cy="2408352"/>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pPr algn="just"/>
            <a:endParaRPr lang="pt-BR" sz="105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2DD4F649-6EEC-013C-3F43-6D449483C609}"/>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Seta: para a Direita 9">
            <a:extLst>
              <a:ext uri="{FF2B5EF4-FFF2-40B4-BE49-F238E27FC236}">
                <a16:creationId xmlns:a16="http://schemas.microsoft.com/office/drawing/2014/main" id="{9FDC4E8B-05BE-6237-7161-F73646FAFDF1}"/>
              </a:ext>
            </a:extLst>
          </p:cNvPr>
          <p:cNvSpPr/>
          <p:nvPr/>
        </p:nvSpPr>
        <p:spPr>
          <a:xfrm>
            <a:off x="1581150" y="8452485"/>
            <a:ext cx="628650" cy="48450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pt-BR"/>
          </a:p>
        </p:txBody>
      </p:sp>
      <p:sp>
        <p:nvSpPr>
          <p:cNvPr id="11" name="Rectangle 9">
            <a:extLst>
              <a:ext uri="{FF2B5EF4-FFF2-40B4-BE49-F238E27FC236}">
                <a16:creationId xmlns:a16="http://schemas.microsoft.com/office/drawing/2014/main" id="{46471B77-935F-A7AC-C7F8-82EF2916DD11}"/>
              </a:ext>
            </a:extLst>
          </p:cNvPr>
          <p:cNvSpPr>
            <a:spLocks noChangeArrowheads="1"/>
          </p:cNvSpPr>
          <p:nvPr/>
        </p:nvSpPr>
        <p:spPr bwMode="auto">
          <a:xfrm>
            <a:off x="443345" y="1089321"/>
            <a:ext cx="8028710" cy="1523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t-BR" altLang="pt-BR" sz="1050" b="1"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É vedada a subcontratação: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altLang="pt-BR" sz="105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pt-BR" altLang="pt-BR" sz="1050" b="0"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completa ou da parcela principal da contratação; </a:t>
            </a:r>
            <a:endParaRPr kumimoji="0" lang="pt-BR" altLang="pt-BR" sz="105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pt-BR" altLang="pt-BR" sz="1050" b="0" i="1" u="none" strike="noStrike" cap="none" normalizeH="0" baseline="0" dirty="0">
                <a:ln>
                  <a:noFill/>
                </a:ln>
                <a:solidFill>
                  <a:schemeClr val="tx1"/>
                </a:solidFill>
                <a:effectLst/>
                <a:latin typeface="+mj-lt"/>
                <a:ea typeface="Calibri" panose="020F0502020204030204" pitchFamily="34" charset="0"/>
                <a:cs typeface="Times New Roman" panose="02020603050405020304" pitchFamily="18" charset="0"/>
              </a:rPr>
              <a:t>das parcelas de maior relevância técnica; </a:t>
            </a:r>
            <a:endParaRPr lang="pt-BR" altLang="pt-BR" sz="1050" dirty="0">
              <a:latin typeface="+mj-l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de ME/EPP que esteja participando da licitação; </a:t>
            </a: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de ME/EPP que tenha um ou mais sócios em comum com a empresa contratante; </a:t>
            </a:r>
          </a:p>
          <a:p>
            <a:pPr marL="0" marR="0" lvl="0" indent="0" algn="l" defTabSz="914400" rtl="0" eaLnBrk="0" fontAlgn="base" latinLnBrk="0" hangingPunct="0">
              <a:lnSpc>
                <a:spcPct val="100000"/>
              </a:lnSpc>
              <a:spcBef>
                <a:spcPct val="0"/>
              </a:spcBef>
              <a:spcAft>
                <a:spcPct val="0"/>
              </a:spcAft>
              <a:buClrTx/>
              <a:buSzTx/>
              <a:buFontTx/>
              <a:buChar char="•"/>
              <a:tabLst/>
            </a:pPr>
            <a:r>
              <a:rPr lang="pt-BR" altLang="pt-BR" sz="1050" i="1" dirty="0">
                <a:latin typeface="+mj-lt"/>
                <a:cs typeface="Times New Roman" panose="02020603050405020304" pitchFamily="18" charset="0"/>
              </a:rPr>
              <a:t>para o fornecimento de bens, exceto quando estiver vinculado à prestação de serviços acessórios;</a:t>
            </a:r>
          </a:p>
        </p:txBody>
      </p:sp>
    </p:spTree>
    <p:extLst>
      <p:ext uri="{BB962C8B-B14F-4D97-AF65-F5344CB8AC3E}">
        <p14:creationId xmlns:p14="http://schemas.microsoft.com/office/powerpoint/2010/main" val="5960163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5500650-0ED8-EC31-E5EE-D0BDCC131C0A}"/>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8D03D02E-8C78-1707-7515-5E371642DFE6}"/>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0629AA0-A59F-698B-9CEF-733FB492E8AC}"/>
              </a:ext>
            </a:extLst>
          </p:cNvPr>
          <p:cNvSpPr txBox="1"/>
          <p:nvPr/>
        </p:nvSpPr>
        <p:spPr>
          <a:xfrm>
            <a:off x="498764" y="339435"/>
            <a:ext cx="8506691" cy="5316840"/>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r>
              <a:rPr lang="pt-BR" sz="1050" b="1" dirty="0"/>
              <a:t>Reserva de cotas de até 25% do objeto da licitação</a:t>
            </a:r>
            <a:endParaRPr lang="pt-BR" sz="1050" dirty="0"/>
          </a:p>
          <a:p>
            <a:pPr marL="360363"/>
            <a:r>
              <a:rPr lang="pt-BR" sz="1050" i="1" dirty="0"/>
              <a:t>Art. 48.  Para o cumprimento do disposto no art. 47 desta Lei Complementar, a administração pública:    </a:t>
            </a:r>
            <a:r>
              <a:rPr lang="pt-BR" sz="1050" i="1" u="sng" dirty="0">
                <a:hlinkClick r:id="rId4"/>
              </a:rPr>
              <a:t>(Redação dada pela Lei Complementar nº 147, de 2014)</a:t>
            </a:r>
            <a:r>
              <a:rPr lang="pt-BR" sz="1050" i="1" dirty="0"/>
              <a:t>        </a:t>
            </a:r>
            <a:r>
              <a:rPr lang="pt-BR" sz="1050" i="1" u="sng" dirty="0">
                <a:hlinkClick r:id="rId5"/>
              </a:rPr>
              <a:t>(Vide Lei nº 14.133, de 2021</a:t>
            </a:r>
            <a:endParaRPr lang="pt-BR" sz="1050" i="1" dirty="0"/>
          </a:p>
          <a:p>
            <a:pPr marL="360363"/>
            <a:r>
              <a:rPr lang="pt-BR" sz="1050" i="1" dirty="0"/>
              <a:t>(...)</a:t>
            </a:r>
          </a:p>
          <a:p>
            <a:pPr marL="360363"/>
            <a:r>
              <a:rPr lang="pt-BR" sz="1050" i="1" dirty="0"/>
              <a:t>III - deverá estabelecer, em certames para aquisição de bens de natureza divisível, cota de até 25% (vinte e cinco por cento) do objeto para a contratação de microempresas e empresas de pequeno porte.               </a:t>
            </a:r>
            <a:r>
              <a:rPr lang="pt-BR" sz="1050" i="1" u="sng" dirty="0">
                <a:hlinkClick r:id="rId4"/>
              </a:rPr>
              <a:t>(Redação dada pela Lei Complementar nº 147, de 2014)</a:t>
            </a:r>
            <a:endParaRPr lang="pt-BR" sz="1050" i="1" dirty="0"/>
          </a:p>
          <a:p>
            <a:endParaRPr lang="pt-BR" sz="1050" b="1" dirty="0"/>
          </a:p>
          <a:p>
            <a:pPr algn="just"/>
            <a:endParaRPr lang="pt-BR" sz="1050" dirty="0"/>
          </a:p>
          <a:p>
            <a:pPr marL="285750" lvl="0" indent="-285750" algn="just">
              <a:buFont typeface="Wingdings" panose="05000000000000000000" pitchFamily="2" charset="2"/>
              <a:buChar char="Ø"/>
            </a:pPr>
            <a:r>
              <a:rPr lang="pt-BR" sz="1050" dirty="0"/>
              <a:t>Aplica-se a bens com valor estimado maior que R$ 80.000,00 pois até esse valor a licitação já seria exclusiva para ME/EPP. </a:t>
            </a:r>
          </a:p>
          <a:p>
            <a:pPr marL="285750" lvl="0" indent="-285750" algn="just">
              <a:buFont typeface="Wingdings" panose="05000000000000000000" pitchFamily="2" charset="2"/>
              <a:buChar char="Ø"/>
            </a:pPr>
            <a:r>
              <a:rPr lang="pt-BR" sz="1050" dirty="0"/>
              <a:t>O edital deverá prever que, na hipótese de não haver vencedor para a cota reservada, esta poderá ser adjudicada ao vencedor da cota principal ou, diante de sua recusa, aos licitantes remanescentes, desde que pratiquem o preço do primeiro colocado da cota principal; (art. 8º, § 2º do Decreto 8.538). </a:t>
            </a:r>
          </a:p>
          <a:p>
            <a:pPr marL="285750" lvl="0" indent="-285750" algn="just">
              <a:buFont typeface="Wingdings" panose="05000000000000000000" pitchFamily="2" charset="2"/>
              <a:buChar char="Ø"/>
            </a:pPr>
            <a:r>
              <a:rPr lang="pt-BR" sz="1050" dirty="0"/>
              <a:t>Se a mesma empresa vencer a cota reservada e a cota principal, a contratação das cotas deverá ocorrer pelo menor preço; (art. 8º, § 3º do Decreto 8.538). </a:t>
            </a:r>
          </a:p>
          <a:p>
            <a:pPr marL="285750" lvl="0" indent="-285750" algn="just">
              <a:buFont typeface="Wingdings" panose="05000000000000000000" pitchFamily="2" charset="2"/>
              <a:buChar char="Ø"/>
            </a:pPr>
            <a:r>
              <a:rPr lang="pt-BR" sz="1050" dirty="0"/>
              <a:t>Nas licitações por Sistema de Registro de Preço ou por entregas parceladas, o edital deverá prever a prioridade de aquisição dos produtos das cotas reservadas, ressalvados os casos em que a cota reservada for inadequada para atender as quantidades ou as condições do pedido, justificadamente. </a:t>
            </a:r>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0BD155CD-822D-3409-5B81-182ADF47A1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1FD414CC-0530-550A-FE1F-6A343D3D48A0}"/>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37865135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363154C-DF42-1B04-BCBF-BB3283DFA6F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838E70D-5180-4F7A-6244-60220E064655}"/>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64239D8-7907-F7F5-5416-84AE9BC7386F}"/>
              </a:ext>
            </a:extLst>
          </p:cNvPr>
          <p:cNvSpPr txBox="1"/>
          <p:nvPr/>
        </p:nvSpPr>
        <p:spPr>
          <a:xfrm>
            <a:off x="637310" y="457200"/>
            <a:ext cx="8063346" cy="5932393"/>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r>
              <a:rPr lang="pt-BR" sz="1050" b="1" dirty="0"/>
              <a:t>Não aplicação dos benefícios da subcontratação, licitação exclusiva e cota de 25%</a:t>
            </a:r>
            <a:r>
              <a:rPr lang="pt-BR" sz="1050" dirty="0"/>
              <a:t> (art. 49 da LC 123/2006). </a:t>
            </a:r>
          </a:p>
          <a:p>
            <a:endParaRPr lang="pt-BR" sz="1050" dirty="0"/>
          </a:p>
          <a:p>
            <a:pPr marL="269875" lvl="0" algn="just">
              <a:buAutoNum type="alphaLcParenR"/>
            </a:pPr>
            <a:r>
              <a:rPr lang="pt-BR" sz="1050" i="1" dirty="0"/>
              <a:t> não houver um mínimo de três fornecedores competitivos enquadrados como microempresas ou empresas de pequeno porte sediados local ou regionalmente e capazes de cumprir as exigências estabelecidas no edital. Há jurisprudência do TCU que interpreta o art. 49, inciso II, da LC 123/2006 no sentido de exigir a efetiva participação dos três fornecedores no certame, não bastando que essas ME/EPP apenas existam na localidade ou região;</a:t>
            </a:r>
          </a:p>
          <a:p>
            <a:pPr marL="269875" lvl="0" algn="just"/>
            <a:endParaRPr lang="pt-BR" sz="1050" dirty="0"/>
          </a:p>
          <a:p>
            <a:pPr marL="269875" lvl="0" algn="just"/>
            <a:r>
              <a:rPr lang="pt-BR" sz="1050" i="1" dirty="0"/>
              <a:t>b) não for vantajoso para a Administração Pública. O Decreto 8.538/2015 define como desvantajosa a contratação com valor superior ao de referência, ou cuja natureza do bem, serviço ou obra for incompatível com a aplicação dos benefícios;</a:t>
            </a:r>
          </a:p>
          <a:p>
            <a:pPr marL="269875" lvl="0" algn="just"/>
            <a:endParaRPr lang="pt-BR" sz="1050" dirty="0"/>
          </a:p>
          <a:p>
            <a:pPr marL="269875" lvl="0" algn="just"/>
            <a:r>
              <a:rPr lang="pt-BR" sz="1050" i="1" dirty="0"/>
              <a:t>c) representar prejuízo ao conjunto ou complexo do objeto a ser contratado; e</a:t>
            </a:r>
          </a:p>
          <a:p>
            <a:pPr marL="269875" lvl="0" algn="just"/>
            <a:endParaRPr lang="pt-BR" sz="1050" dirty="0"/>
          </a:p>
          <a:p>
            <a:pPr marL="269875" lvl="0" algn="just"/>
            <a:r>
              <a:rPr lang="pt-BR" sz="1050" i="1" dirty="0"/>
              <a:t>d) a licitação se enquadrar nos casos de dispensa ou inexigibilidade de licitação, exceto nas dispensas em razão do valor (hipótese prevista nos </a:t>
            </a:r>
            <a:r>
              <a:rPr lang="pt-BR" sz="1050" i="1" dirty="0" err="1"/>
              <a:t>arts</a:t>
            </a:r>
            <a:r>
              <a:rPr lang="pt-BR" sz="1050" i="1" dirty="0"/>
              <a:t>. 74 e 75 da Lei 14.133/2021), de até R$ 80.000,00. Nesses casos, poderá ser dada preferência de contratação a microempresas e empresas de pequeno porte, desde que seja demonstrada a vantajosidade dessa contratação para a administração pública e que não represente prejuízo ao conjunto ou complexo do objeto a ser contratado. Além disso, devem ser atendidas as condições relativas à contratação direta, tais como a apresentação da justificativa para a escolha do contratado e os critérios utilizados para a essa escolha. </a:t>
            </a:r>
            <a:endParaRPr lang="pt-BR" sz="1050" dirty="0"/>
          </a:p>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69C4200B-720E-2278-BA5F-9554388B03E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E16AD15A-B89B-CFA8-2114-88D5C877B732}"/>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36797519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64F7050-01A6-5E60-F583-BAD99347850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1692184-B84E-5E32-3E86-1ADA5C795479}"/>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2F4CE064-46FC-9A16-D510-E7C0AADB15A2}"/>
              </a:ext>
            </a:extLst>
          </p:cNvPr>
          <p:cNvSpPr txBox="1"/>
          <p:nvPr/>
        </p:nvSpPr>
        <p:spPr>
          <a:xfrm>
            <a:off x="637310" y="457200"/>
            <a:ext cx="8063346" cy="6070893"/>
          </a:xfrm>
          <a:prstGeom prst="rect">
            <a:avLst/>
          </a:prstGeom>
          <a:noFill/>
        </p:spPr>
        <p:txBody>
          <a:bodyPr wrap="square">
            <a:spAutoFit/>
          </a:bodyPr>
          <a:lstStyle/>
          <a:p>
            <a:pPr algn="ctr"/>
            <a:r>
              <a:rPr lang="pt-BR" b="1" dirty="0"/>
              <a:t>Cotas nas Licitações e Contratações</a:t>
            </a:r>
          </a:p>
          <a:p>
            <a:pPr marL="360363"/>
            <a:endParaRPr lang="pt-BR" sz="1050" i="1" dirty="0"/>
          </a:p>
          <a:p>
            <a:r>
              <a:rPr lang="pt-BR" sz="1050" b="1" dirty="0"/>
              <a:t>6 Benefícios para Empresas de Pequeno Porte (LC 123, de 2006)</a:t>
            </a:r>
          </a:p>
          <a:p>
            <a:endParaRPr lang="pt-BR" sz="1050" b="1" dirty="0"/>
          </a:p>
          <a:p>
            <a:pPr lvl="0" algn="just"/>
            <a:r>
              <a:rPr lang="pt-BR" sz="1100" b="1" dirty="0"/>
              <a:t>PREJULGADO Nº 27 TCE-PR</a:t>
            </a:r>
            <a:endParaRPr lang="pt-BR" sz="1100" dirty="0"/>
          </a:p>
          <a:p>
            <a:pPr algn="just"/>
            <a:r>
              <a:rPr lang="pt-BR" sz="1100" dirty="0"/>
              <a:t>É possível, mediante expressa previsão em lei local ou no instrumento convocatório, realizar licitações exclusiva à microempresas e empresas de pequeno porte, sediadas em determinado local ou região, em virtude da peculiaridade do objeto a ser licitado ou para implementação dos objetivos propostos no art. 47, Lei Complementar n.º 123/2006, desde que, devidamente justificado; </a:t>
            </a:r>
          </a:p>
          <a:p>
            <a:pPr algn="just"/>
            <a:r>
              <a:rPr lang="pt-BR" sz="1100" dirty="0" err="1"/>
              <a:t>ii</a:t>
            </a:r>
            <a:r>
              <a:rPr lang="pt-BR" sz="1100" dirty="0"/>
              <a:t>) Na ausência de legislação suplementar local que discipline o conteúdo do art. 48, § 3º da LC nº 123/2006, deve ser aplicado o limite de preferência definido pela Legislação Federal às Microempresas e Empresas de Pequeno Porte sediadas local ou regionalmente, desde que dentro do preço máximo previsto no edital; </a:t>
            </a:r>
          </a:p>
          <a:p>
            <a:pPr algn="just"/>
            <a:r>
              <a:rPr lang="pt-BR" sz="1100" dirty="0" err="1"/>
              <a:t>iii</a:t>
            </a:r>
            <a:r>
              <a:rPr lang="pt-BR" sz="1100" dirty="0"/>
              <a:t>) Conforme o disposto no art. 48, inciso I da Lei Complementar n.º 123/2006, é obrigatória a realização de licitação exclusiva à participação de microempresas e empresas de pequeno porte sempre que os itens ou lotes submetidos à competição tenham valor adstrito ao limite legal de R$ 80.000,00(oitenta mil reais). Para bens de natureza divisível, cujo valor ultrapasse o limite de R$ 80.000,00 (oitenta mil reais), a Administração deve reservar uma cota de 25% (vinte e cinco por cento) para disputa apenas entre as pequenas e microempresas. Com relação aos serviços de duração continuada, o teto deve ser considerado para o calendário financeiro anual; </a:t>
            </a:r>
          </a:p>
          <a:p>
            <a:pPr algn="just"/>
            <a:r>
              <a:rPr lang="pt-BR" sz="1100" dirty="0" err="1"/>
              <a:t>iv</a:t>
            </a:r>
            <a:r>
              <a:rPr lang="pt-BR" sz="1100" dirty="0"/>
              <a:t>) A aplicação dos instrumentos de fomento dos incisos I e III do art. 48 da Lei Complementar n.º 123/2006 é obrigatória à Administração Pública, somente podendo ser afastada nas hipóteses retratadas no art. 49 do mesmo diploma legislativo, exigindo-se, em qualquer caso, motivação específica e contextualizada quanto à sua incidência.  (Relator: Conselheiro Artagão de Mattos Leão. Protocolo: 465761/17. Decisão: Acórdão nº 2122/19 - Tribunal Pleno.)</a:t>
            </a:r>
          </a:p>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06C37813-4213-46BA-0CF4-502548F0312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D6EDFD88-EEF1-3B2A-18E2-2F32463F443A}"/>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spTree>
    <p:extLst>
      <p:ext uri="{BB962C8B-B14F-4D97-AF65-F5344CB8AC3E}">
        <p14:creationId xmlns:p14="http://schemas.microsoft.com/office/powerpoint/2010/main" val="25177011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923FC58-CDF4-C9FA-C0ED-A8DF8DD44201}"/>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F39400B-331A-8A05-13C7-676CB87C069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66433EA-C234-2A96-353A-D8FCB3922BEC}"/>
              </a:ext>
            </a:extLst>
          </p:cNvPr>
          <p:cNvSpPr txBox="1"/>
          <p:nvPr/>
        </p:nvSpPr>
        <p:spPr>
          <a:xfrm>
            <a:off x="637310" y="457200"/>
            <a:ext cx="8063346" cy="2323713"/>
          </a:xfrm>
          <a:prstGeom prst="rect">
            <a:avLst/>
          </a:prstGeom>
          <a:noFill/>
        </p:spPr>
        <p:txBody>
          <a:bodyPr wrap="square">
            <a:spAutoFit/>
          </a:bodyPr>
          <a:lstStyle/>
          <a:p>
            <a:endParaRPr lang="pt-BR" sz="1000" dirty="0"/>
          </a:p>
          <a:p>
            <a:endParaRPr lang="pt-BR" sz="1000" dirty="0"/>
          </a:p>
          <a:p>
            <a:endParaRPr lang="pt-BR" sz="1000" dirty="0"/>
          </a:p>
          <a:p>
            <a:endParaRPr lang="pt-BR" sz="1000" dirty="0"/>
          </a:p>
          <a:p>
            <a:pPr algn="just"/>
            <a:endParaRPr lang="pt-BR" sz="1050" dirty="0"/>
          </a:p>
          <a:p>
            <a:r>
              <a:rPr lang="pt-BR" sz="1050" i="1" dirty="0"/>
              <a:t>			</a:t>
            </a:r>
          </a:p>
          <a:p>
            <a:pPr marL="360363" algn="just"/>
            <a:endParaRPr lang="pt-BR" sz="1050" i="1" dirty="0"/>
          </a:p>
          <a:p>
            <a:endParaRPr lang="pt-BR" sz="1050" dirty="0"/>
          </a:p>
          <a:p>
            <a:endParaRPr lang="pt-BR" sz="1050" b="1" dirty="0"/>
          </a:p>
          <a:p>
            <a:endParaRPr lang="pt-BR" sz="1050" dirty="0"/>
          </a:p>
          <a:p>
            <a:pPr marL="360363"/>
            <a:endParaRPr lang="pt-BR" sz="1050" i="1" dirty="0"/>
          </a:p>
          <a:p>
            <a:endParaRPr lang="pt-BR" sz="1050" dirty="0"/>
          </a:p>
          <a:p>
            <a:pPr algn="ctr"/>
            <a:endParaRPr lang="pt-BR" sz="1050" dirty="0"/>
          </a:p>
          <a:p>
            <a:endParaRPr lang="pt-BR" sz="1050" dirty="0">
              <a:latin typeface="+mj-lt"/>
            </a:endParaRPr>
          </a:p>
        </p:txBody>
      </p:sp>
      <p:sp>
        <p:nvSpPr>
          <p:cNvPr id="9" name="Rectangle 8">
            <a:extLst>
              <a:ext uri="{FF2B5EF4-FFF2-40B4-BE49-F238E27FC236}">
                <a16:creationId xmlns:a16="http://schemas.microsoft.com/office/drawing/2014/main" id="{86CCB1CB-EA0C-9C43-D1FD-F39FE1199A70}"/>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ctangle 9">
            <a:extLst>
              <a:ext uri="{FF2B5EF4-FFF2-40B4-BE49-F238E27FC236}">
                <a16:creationId xmlns:a16="http://schemas.microsoft.com/office/drawing/2014/main" id="{CB921A08-FD55-1C6E-C1DB-A2107AC9409D}"/>
              </a:ext>
            </a:extLst>
          </p:cNvPr>
          <p:cNvSpPr>
            <a:spLocks noChangeArrowheads="1"/>
          </p:cNvSpPr>
          <p:nvPr/>
        </p:nvSpPr>
        <p:spPr bwMode="auto">
          <a:xfrm>
            <a:off x="443345" y="1574069"/>
            <a:ext cx="802871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0850" algn="l"/>
              </a:tabLst>
            </a:pPr>
            <a:br>
              <a:rPr kumimoji="0" lang="pt-BR" altLang="pt-BR" sz="1800" b="0" i="0" u="none" strike="noStrike" cap="none" normalizeH="0" baseline="0" dirty="0">
                <a:ln>
                  <a:noFill/>
                </a:ln>
                <a:solidFill>
                  <a:schemeClr val="tx1"/>
                </a:solidFill>
                <a:effectLst/>
                <a:latin typeface="Arial" panose="020B0604020202020204" pitchFamily="34" charset="0"/>
              </a:rPr>
            </a:br>
            <a:r>
              <a:rPr kumimoji="0" lang="pt-BR" altLang="pt-BR" sz="12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pt-BR" altLang="pt-BR" sz="1050" i="1" dirty="0">
              <a:latin typeface="+mj-lt"/>
              <a:cs typeface="Times New Roman" panose="02020603050405020304" pitchFamily="18" charset="0"/>
            </a:endParaRPr>
          </a:p>
        </p:txBody>
      </p:sp>
      <p:pic>
        <p:nvPicPr>
          <p:cNvPr id="2" name="Google Shape;61;p14">
            <a:extLst>
              <a:ext uri="{FF2B5EF4-FFF2-40B4-BE49-F238E27FC236}">
                <a16:creationId xmlns:a16="http://schemas.microsoft.com/office/drawing/2014/main" id="{F304BF13-D60E-40D8-37BB-44378F3E49F9}"/>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 name="CaixaDeTexto 4">
            <a:extLst>
              <a:ext uri="{FF2B5EF4-FFF2-40B4-BE49-F238E27FC236}">
                <a16:creationId xmlns:a16="http://schemas.microsoft.com/office/drawing/2014/main" id="{1900CA69-E128-6B6B-B609-273DCF344497}"/>
              </a:ext>
            </a:extLst>
          </p:cNvPr>
          <p:cNvSpPr txBox="1"/>
          <p:nvPr/>
        </p:nvSpPr>
        <p:spPr>
          <a:xfrm>
            <a:off x="2251953" y="1051278"/>
            <a:ext cx="6074924" cy="2807563"/>
          </a:xfrm>
          <a:prstGeom prst="rect">
            <a:avLst/>
          </a:prstGeom>
          <a:noFill/>
        </p:spPr>
        <p:txBody>
          <a:bodyPr wrap="square">
            <a:spAutoFit/>
          </a:bodyPr>
          <a:lstStyle/>
          <a:p>
            <a:pPr algn="ctr">
              <a:lnSpc>
                <a:spcPct val="120000"/>
              </a:lnSpc>
              <a:spcBef>
                <a:spcPts val="1100"/>
              </a:spcBef>
            </a:pPr>
            <a:r>
              <a:rPr lang="pt-BR" sz="1800" b="1" i="1" dirty="0">
                <a:solidFill>
                  <a:srgbClr val="0070C0"/>
                </a:solidFill>
              </a:rPr>
              <a:t>Vamos conversar ?</a:t>
            </a:r>
          </a:p>
          <a:p>
            <a:pPr>
              <a:lnSpc>
                <a:spcPct val="120000"/>
              </a:lnSpc>
              <a:spcBef>
                <a:spcPts val="1100"/>
              </a:spcBef>
            </a:pPr>
            <a:r>
              <a:rPr lang="pt-BR" sz="1200" b="1" dirty="0">
                <a:solidFill>
                  <a:srgbClr val="0070C0"/>
                </a:solidFill>
              </a:rPr>
              <a:t>www.linkedin.com/in/gabriela-lira-borges-advogado-professor-licitação-administrativo</a:t>
            </a:r>
          </a:p>
          <a:p>
            <a:pPr>
              <a:lnSpc>
                <a:spcPct val="120000"/>
              </a:lnSpc>
              <a:spcBef>
                <a:spcPts val="1100"/>
              </a:spcBef>
            </a:pPr>
            <a:endParaRPr lang="pt-BR" sz="1200" b="1" dirty="0">
              <a:solidFill>
                <a:srgbClr val="0070C0"/>
              </a:solidFill>
            </a:endParaRPr>
          </a:p>
          <a:p>
            <a:pPr>
              <a:lnSpc>
                <a:spcPct val="120000"/>
              </a:lnSpc>
              <a:spcBef>
                <a:spcPts val="1100"/>
              </a:spcBef>
            </a:pPr>
            <a:r>
              <a:rPr lang="pt-BR" sz="1200" b="1" dirty="0">
                <a:solidFill>
                  <a:srgbClr val="0070C0"/>
                </a:solidFill>
              </a:rPr>
              <a:t>  @gabrielaliraborges</a:t>
            </a:r>
          </a:p>
          <a:p>
            <a:pPr>
              <a:lnSpc>
                <a:spcPct val="120000"/>
              </a:lnSpc>
              <a:spcBef>
                <a:spcPts val="1100"/>
              </a:spcBef>
            </a:pPr>
            <a:endParaRPr lang="pt-BR" sz="1200" b="1" dirty="0">
              <a:solidFill>
                <a:srgbClr val="0070C0"/>
              </a:solidFill>
            </a:endParaRPr>
          </a:p>
          <a:p>
            <a:pPr>
              <a:lnSpc>
                <a:spcPct val="120000"/>
              </a:lnSpc>
              <a:spcBef>
                <a:spcPts val="1100"/>
              </a:spcBef>
            </a:pPr>
            <a:endParaRPr lang="pt-BR" sz="1200" b="1" dirty="0">
              <a:solidFill>
                <a:srgbClr val="0070C0"/>
              </a:solidFill>
            </a:endParaRPr>
          </a:p>
          <a:p>
            <a:pPr>
              <a:lnSpc>
                <a:spcPct val="120000"/>
              </a:lnSpc>
              <a:spcBef>
                <a:spcPts val="1100"/>
              </a:spcBef>
            </a:pPr>
            <a:r>
              <a:rPr lang="pt-BR" sz="1200" dirty="0">
                <a:solidFill>
                  <a:srgbClr val="0070C0"/>
                </a:solidFill>
                <a:latin typeface="-apple-system"/>
              </a:rPr>
              <a:t>   </a:t>
            </a:r>
            <a:r>
              <a:rPr lang="pt-BR" sz="1200" b="1" dirty="0">
                <a:solidFill>
                  <a:srgbClr val="0070C0"/>
                </a:solidFill>
                <a:latin typeface="-apple-system"/>
              </a:rPr>
              <a:t>41-99678 9377</a:t>
            </a:r>
          </a:p>
        </p:txBody>
      </p:sp>
      <p:pic>
        <p:nvPicPr>
          <p:cNvPr id="6" name="Picture 2" descr="Linkedin icon Imagens – Download Grátis no Freepik">
            <a:extLst>
              <a:ext uri="{FF2B5EF4-FFF2-40B4-BE49-F238E27FC236}">
                <a16:creationId xmlns:a16="http://schemas.microsoft.com/office/drawing/2014/main" id="{40F116C3-B24E-A40F-3333-F0C9847D57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987" y="1574069"/>
            <a:ext cx="615745" cy="45052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Logotipo Instagram pequeno PNG transparente - StickPNG">
            <a:extLst>
              <a:ext uri="{FF2B5EF4-FFF2-40B4-BE49-F238E27FC236}">
                <a16:creationId xmlns:a16="http://schemas.microsoft.com/office/drawing/2014/main" id="{21F7C718-1F51-9560-6180-01723F0BC4A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840" y="2213798"/>
            <a:ext cx="2289842" cy="101669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Icone Whatsapp PNG Images | Vetores E Arquivos PSD ...">
            <a:extLst>
              <a:ext uri="{FF2B5EF4-FFF2-40B4-BE49-F238E27FC236}">
                <a16:creationId xmlns:a16="http://schemas.microsoft.com/office/drawing/2014/main" id="{0878C1B4-3E7E-F276-D26D-2571D67C4F0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0266" y="3264427"/>
            <a:ext cx="472989" cy="472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973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3B9CB9D-0EBD-A5EF-F411-3743387AA9F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E0D913B-11AF-B4E8-C03E-BC2105BB57E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FAFB5BFB-8B39-F7AC-05F4-C3957EBD588C}"/>
              </a:ext>
            </a:extLst>
          </p:cNvPr>
          <p:cNvSpPr txBox="1"/>
          <p:nvPr/>
        </p:nvSpPr>
        <p:spPr>
          <a:xfrm>
            <a:off x="914400" y="547950"/>
            <a:ext cx="7949821" cy="4162678"/>
          </a:xfrm>
          <a:prstGeom prst="rect">
            <a:avLst/>
          </a:prstGeom>
          <a:noFill/>
        </p:spPr>
        <p:txBody>
          <a:bodyPr wrap="square">
            <a:spAutoFit/>
          </a:bodyPr>
          <a:lstStyle/>
          <a:p>
            <a:pPr algn="ctr"/>
            <a:r>
              <a:rPr lang="pt-BR" sz="1200" b="1" dirty="0"/>
              <a:t>Hipóteses legais de utilização do credenciamento</a:t>
            </a:r>
          </a:p>
          <a:p>
            <a:pPr algn="ctr"/>
            <a:endParaRPr lang="pt-BR" sz="1200" dirty="0"/>
          </a:p>
          <a:p>
            <a:r>
              <a:rPr lang="pt-BR" sz="1200" dirty="0"/>
              <a:t>De acordo com artigo 79 da Lei nº 14.133/2021 o credenciamento poderá ser usado nas seguintes hipóteses de contratação: </a:t>
            </a:r>
          </a:p>
          <a:p>
            <a:endParaRPr lang="pt-BR" sz="1200" dirty="0"/>
          </a:p>
          <a:p>
            <a:r>
              <a:rPr lang="pt-BR" sz="1200" b="1" dirty="0"/>
              <a:t>I - paralela e não excludente</a:t>
            </a:r>
            <a:r>
              <a:rPr lang="pt-BR" sz="1200" dirty="0"/>
              <a:t>: caso em que é viável e vantajosa para a Administração a realização de contratações simultâneas em condições padronizadas. </a:t>
            </a:r>
          </a:p>
          <a:p>
            <a:pPr marL="171450" lvl="0" indent="-171450">
              <a:buFont typeface="Wingdings" panose="05000000000000000000" pitchFamily="2" charset="2"/>
              <a:buChar char="Ø"/>
            </a:pPr>
            <a:r>
              <a:rPr lang="pt-BR" sz="1200" dirty="0"/>
              <a:t>O atendimento da necessidade da Administração impõe a contratação simultânea de múltiplos fornecedores ou prestadores. </a:t>
            </a:r>
          </a:p>
          <a:p>
            <a:pPr marL="171450" lvl="0" indent="-171450">
              <a:buFont typeface="Wingdings" panose="05000000000000000000" pitchFamily="2" charset="2"/>
              <a:buChar char="Ø"/>
            </a:pPr>
            <a:r>
              <a:rPr lang="pt-BR" sz="1200" dirty="0"/>
              <a:t>O objeto da contratação será padronizado, ou seja, com pouca variação entre fornecedores.</a:t>
            </a:r>
          </a:p>
          <a:p>
            <a:pPr marL="171450" lvl="0" indent="-171450">
              <a:buFont typeface="Wingdings" panose="05000000000000000000" pitchFamily="2" charset="2"/>
              <a:buChar char="Ø"/>
            </a:pPr>
            <a:r>
              <a:rPr lang="pt-BR" sz="1200" dirty="0"/>
              <a:t>O edital deverá fixar a remuneração dos prestadores.</a:t>
            </a:r>
          </a:p>
          <a:p>
            <a:endParaRPr lang="pt-BR" sz="1200" dirty="0"/>
          </a:p>
          <a:p>
            <a:r>
              <a:rPr lang="pt-BR" sz="1200" b="1" dirty="0"/>
              <a:t>Exemplos</a:t>
            </a:r>
            <a:r>
              <a:rPr lang="pt-BR" sz="1200" dirty="0"/>
              <a:t>: serviços de manutenção veicular, produtores rurais para fornecimento de hortifrutigrangeiros, prestação de serviços de pagamento da folha salarial por instituições bancária. </a:t>
            </a:r>
          </a:p>
          <a:p>
            <a:endParaRPr lang="pt-BR" sz="1200" dirty="0"/>
          </a:p>
          <a:p>
            <a:r>
              <a:rPr lang="pt-BR" sz="1200" b="1" dirty="0"/>
              <a:t>II - com seleção a critério de terceiros</a:t>
            </a:r>
            <a:r>
              <a:rPr lang="pt-BR" sz="1200" dirty="0"/>
              <a:t>: caso em que a seleção do contratado está a cargo do beneficiário direto da prestação. O beneficiário escolhe o prestador a seu critério. </a:t>
            </a:r>
          </a:p>
          <a:p>
            <a:endParaRPr lang="pt-BR" sz="1200" dirty="0"/>
          </a:p>
          <a:p>
            <a:r>
              <a:rPr lang="pt-BR" sz="1200" b="1" dirty="0"/>
              <a:t>Exemplos</a:t>
            </a:r>
            <a:r>
              <a:rPr lang="pt-BR" sz="1200" dirty="0"/>
              <a:t>: credenciamento de laboratórios ou credenciamento de serviços médicos e mais recentemente tem sido utilizado para gerenciamento de serviços de VA e VR. </a:t>
            </a:r>
          </a:p>
          <a:p>
            <a:endParaRPr lang="pt-BR" sz="1050" dirty="0"/>
          </a:p>
          <a:p>
            <a:r>
              <a:rPr lang="pt-BR" dirty="0"/>
              <a:t> </a:t>
            </a:r>
          </a:p>
        </p:txBody>
      </p:sp>
    </p:spTree>
    <p:extLst>
      <p:ext uri="{BB962C8B-B14F-4D97-AF65-F5344CB8AC3E}">
        <p14:creationId xmlns:p14="http://schemas.microsoft.com/office/powerpoint/2010/main" val="3306735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2A22DA73-CA69-2AFC-F6A0-48240622093C}"/>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8AC78CB-D2A2-B36D-0C04-E62075A52B2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C6A87C20-C587-566E-1E2D-37C66246A50C}"/>
              </a:ext>
            </a:extLst>
          </p:cNvPr>
          <p:cNvSpPr txBox="1"/>
          <p:nvPr/>
        </p:nvSpPr>
        <p:spPr>
          <a:xfrm>
            <a:off x="512618" y="317286"/>
            <a:ext cx="7949821" cy="4370427"/>
          </a:xfrm>
          <a:prstGeom prst="rect">
            <a:avLst/>
          </a:prstGeom>
          <a:noFill/>
        </p:spPr>
        <p:txBody>
          <a:bodyPr wrap="square">
            <a:spAutoFit/>
          </a:bodyPr>
          <a:lstStyle/>
          <a:p>
            <a:pPr algn="ctr"/>
            <a:r>
              <a:rPr lang="pt-BR" sz="1050" b="1" dirty="0"/>
              <a:t>Hipóteses legais de utilização do credenciamento</a:t>
            </a:r>
          </a:p>
          <a:p>
            <a:pPr algn="ctr"/>
            <a:endParaRPr lang="pt-BR" sz="1200" dirty="0"/>
          </a:p>
          <a:p>
            <a:pPr marL="360363" algn="just"/>
            <a:r>
              <a:rPr lang="pt-BR" sz="1100" dirty="0"/>
              <a:t>De acordo com artigo 79 da Lei nº 14.133/2021, o credenciamento poderá ser usado nas seguintes hipóteses de contratação: </a:t>
            </a:r>
          </a:p>
          <a:p>
            <a:pPr marL="360363" algn="just"/>
            <a:endParaRPr lang="pt-BR" sz="1100" dirty="0"/>
          </a:p>
          <a:p>
            <a:pPr marL="360363" algn="just"/>
            <a:r>
              <a:rPr lang="pt-BR" sz="1100" b="1" dirty="0"/>
              <a:t>III - em mercados fluidos:</a:t>
            </a:r>
            <a:r>
              <a:rPr lang="pt-BR" sz="1100" dirty="0"/>
              <a:t> caso em que a flutuação constante do valor da prestação e das condições de contratação inviabiliza a seleção de agente por meio de processo de licitação. </a:t>
            </a:r>
          </a:p>
          <a:p>
            <a:pPr marL="360363" algn="just"/>
            <a:endParaRPr lang="pt-BR" sz="1100" dirty="0"/>
          </a:p>
          <a:p>
            <a:pPr marL="720725" algn="just"/>
            <a:r>
              <a:rPr lang="pt-BR" sz="1100" dirty="0"/>
              <a:t>“</a:t>
            </a:r>
            <a:r>
              <a:rPr lang="pt-BR" sz="1100" i="1" dirty="0"/>
              <a:t>Nesse tipo de situação, a realidade de mercado impõe a flutuação constante do valor da prestação e das condições de contratação do bem ou serviço desejado, de modo que é mais vantajoso à Administração credenciar previamente uma série de potenciais interessados, aumentando assim suas chances de obter condições mais vantajosas quando do surgimento de sua demanda. É o caso, por exemplo, do credenciamento de postos de combustível localizados numa determinada cidade e que estejam dispostos e sejam aptos a abastecer os veículos da frota municipal</a:t>
            </a:r>
            <a:r>
              <a:rPr lang="pt-BR" sz="1100" dirty="0"/>
              <a:t>.” (GUIMARÃES, Bernardo </a:t>
            </a:r>
            <a:r>
              <a:rPr lang="pt-BR" sz="1100" dirty="0" err="1"/>
              <a:t>Strobel</a:t>
            </a:r>
            <a:r>
              <a:rPr lang="pt-BR" sz="1100" dirty="0"/>
              <a:t>; VIOLIN, Jordão; DE VITA, Pedro Henrique Braz. Credenciamento na nova Lei de Licitações. Disponível em: </a:t>
            </a:r>
            <a:r>
              <a:rPr lang="pt-BR" sz="1100" dirty="0">
                <a:hlinkClick r:id="rId4"/>
              </a:rPr>
              <a:t>https://www.conjur.com.br/2022-jul-10/</a:t>
            </a:r>
            <a:r>
              <a:rPr lang="pt-BR" sz="1100" dirty="0" err="1">
                <a:hlinkClick r:id="rId4"/>
              </a:rPr>
              <a:t>opiniao</a:t>
            </a:r>
            <a:r>
              <a:rPr lang="pt-BR" sz="1100" dirty="0">
                <a:hlinkClick r:id="rId4"/>
              </a:rPr>
              <a:t>-credenciamento-lei-</a:t>
            </a:r>
            <a:r>
              <a:rPr lang="pt-BR" sz="1100" dirty="0" err="1">
                <a:hlinkClick r:id="rId4"/>
              </a:rPr>
              <a:t>licitacoes</a:t>
            </a:r>
            <a:r>
              <a:rPr lang="pt-BR" sz="1100" dirty="0">
                <a:hlinkClick r:id="rId4"/>
              </a:rPr>
              <a:t>/</a:t>
            </a:r>
            <a:r>
              <a:rPr lang="pt-BR" sz="1100" dirty="0"/>
              <a:t>.)</a:t>
            </a:r>
          </a:p>
          <a:p>
            <a:pPr marL="720725" algn="just"/>
            <a:endParaRPr lang="pt-BR" sz="1100" dirty="0"/>
          </a:p>
          <a:p>
            <a:pPr marL="360363" algn="just"/>
            <a:r>
              <a:rPr lang="pt-BR" sz="1100" b="1" dirty="0"/>
              <a:t>Exemplos</a:t>
            </a:r>
            <a:r>
              <a:rPr lang="pt-BR" sz="1100" dirty="0"/>
              <a:t>: </a:t>
            </a:r>
          </a:p>
          <a:p>
            <a:pPr marL="360363" lvl="0" algn="just">
              <a:buFont typeface="Wingdings" panose="05000000000000000000" pitchFamily="2" charset="2"/>
              <a:buChar char="§"/>
            </a:pPr>
            <a:r>
              <a:rPr lang="pt-BR" sz="1100" dirty="0"/>
              <a:t>Passagens aéreas;</a:t>
            </a:r>
          </a:p>
          <a:p>
            <a:pPr marL="360363" lvl="0" algn="just">
              <a:buFont typeface="Wingdings" panose="05000000000000000000" pitchFamily="2" charset="2"/>
              <a:buChar char="§"/>
            </a:pPr>
            <a:r>
              <a:rPr lang="pt-BR" sz="1100" i="1" dirty="0"/>
              <a:t>“Serviços de transporte, como aéreo, rodoviário ou de táxis e aplicativos de </a:t>
            </a:r>
            <a:r>
              <a:rPr lang="pt-BR" sz="1100" i="1" dirty="0" err="1"/>
              <a:t>uber</a:t>
            </a:r>
            <a:r>
              <a:rPr lang="pt-BR" sz="1100" i="1" dirty="0"/>
              <a:t>. A Administração poderia credenciar todos os interessados e diante da demanda solicitar uma cotação de preços</a:t>
            </a:r>
            <a:r>
              <a:rPr lang="pt-BR" sz="1100" dirty="0"/>
              <a:t>.” NIEBUHR, Joel de Menezes. Licitação Pública e Contrato Administrativo. 8ª ed. Belo Horizonte: Fórum, 2025, p. 254.);</a:t>
            </a:r>
          </a:p>
          <a:p>
            <a:pPr marL="360363" lvl="0" algn="just">
              <a:buFont typeface="Wingdings" panose="05000000000000000000" pitchFamily="2" charset="2"/>
              <a:buChar char="§"/>
            </a:pPr>
            <a:r>
              <a:rPr lang="pt-BR" sz="1100" dirty="0"/>
              <a:t>Outros produtos sujeitos à forte sazonalidade ou forte influência do mercado externo. </a:t>
            </a:r>
          </a:p>
          <a:p>
            <a:endParaRPr lang="pt-BR" sz="1050" dirty="0"/>
          </a:p>
          <a:p>
            <a:r>
              <a:rPr lang="pt-BR" dirty="0"/>
              <a:t> </a:t>
            </a:r>
          </a:p>
        </p:txBody>
      </p:sp>
    </p:spTree>
    <p:extLst>
      <p:ext uri="{BB962C8B-B14F-4D97-AF65-F5344CB8AC3E}">
        <p14:creationId xmlns:p14="http://schemas.microsoft.com/office/powerpoint/2010/main" val="3872219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763BEE9F-C510-19D2-9014-EB2E19E8F1A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945B3B0-6870-786E-C0AC-0DE2B65F6E5A}"/>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88DC9B2D-72FC-921D-90C6-55A40826BDFC}"/>
              </a:ext>
            </a:extLst>
          </p:cNvPr>
          <p:cNvSpPr txBox="1"/>
          <p:nvPr/>
        </p:nvSpPr>
        <p:spPr>
          <a:xfrm>
            <a:off x="512618" y="317286"/>
            <a:ext cx="7949821" cy="2731517"/>
          </a:xfrm>
          <a:prstGeom prst="rect">
            <a:avLst/>
          </a:prstGeom>
          <a:noFill/>
        </p:spPr>
        <p:txBody>
          <a:bodyPr wrap="square">
            <a:spAutoFit/>
          </a:bodyPr>
          <a:lstStyle/>
          <a:p>
            <a:pPr algn="ctr"/>
            <a:r>
              <a:rPr lang="pt-BR" sz="1050" b="1" dirty="0"/>
              <a:t>Hipóteses legais de utilização do credenciamento</a:t>
            </a:r>
          </a:p>
          <a:p>
            <a:pPr algn="ctr"/>
            <a:endParaRPr lang="pt-BR" sz="1050" dirty="0"/>
          </a:p>
          <a:p>
            <a:pPr marL="360363" algn="just"/>
            <a:r>
              <a:rPr lang="pt-BR" sz="1050" dirty="0"/>
              <a:t>De acordo com artigo 79 da Lei nº 14.133/2021, o credenciamento poderá ser usado nas seguintes hipóteses de contratação: </a:t>
            </a:r>
          </a:p>
          <a:p>
            <a:pPr marL="360363" algn="just"/>
            <a:endParaRPr lang="pt-BR" sz="1050" dirty="0"/>
          </a:p>
          <a:p>
            <a:pPr marL="360363" algn="just"/>
            <a:r>
              <a:rPr lang="pt-BR" sz="1050" b="1" dirty="0"/>
              <a:t>III - em mercados fluidos:</a:t>
            </a:r>
            <a:r>
              <a:rPr lang="pt-BR" sz="1050" dirty="0"/>
              <a:t> caso em que a flutuação constante do valor da prestação e das condições de contratação inviabiliza a seleção de agente por meio de processo de licitação. </a:t>
            </a:r>
          </a:p>
          <a:p>
            <a:pPr marL="360363" algn="just"/>
            <a:endParaRPr lang="pt-BR" sz="1050" dirty="0"/>
          </a:p>
          <a:p>
            <a:pPr marL="360363" algn="just"/>
            <a:r>
              <a:rPr lang="pt-BR" sz="1050" b="1" dirty="0"/>
              <a:t>ALERTA</a:t>
            </a:r>
            <a:r>
              <a:rPr lang="pt-BR" sz="1050" dirty="0"/>
              <a:t>: “</a:t>
            </a:r>
            <a:r>
              <a:rPr lang="pt-BR" sz="1050" i="1" dirty="0"/>
              <a:t>Não basta para valer-se da inexigibilidade por meio de credenciamento, alegar que o preço de dado objeto sofre algum tipo de variação mais ou menos intensa. Para o legislador, o credenciamento pressupõe que a flutuação inviabilize a competição por meio de licitação. O legislador, bem se vê, não conferiu uma espécie de carta branca para qualquer objeto cujo preço seja variável seja contratado sem licitação e por meio de credenciamento, que é, não se pode perder de vista, uma hipótese de inexigibilidade de licitação. O credenciamento para mercados fluidos não é um modelo de contratação abrangente, pelo menos esta foi a decisão tomada pelo legislador, goste-se dela ou não</a:t>
            </a:r>
            <a:r>
              <a:rPr lang="pt-BR" sz="1050" dirty="0"/>
              <a:t>.” (</a:t>
            </a:r>
            <a:r>
              <a:rPr lang="pt-BR" sz="1050" dirty="0" err="1"/>
              <a:t>Niebuhr</a:t>
            </a:r>
            <a:r>
              <a:rPr lang="pt-BR" sz="1050" dirty="0"/>
              <a:t>, p. 255.)</a:t>
            </a:r>
          </a:p>
          <a:p>
            <a:endParaRPr lang="pt-BR" sz="1050" dirty="0"/>
          </a:p>
          <a:p>
            <a:r>
              <a:rPr lang="pt-BR" dirty="0"/>
              <a:t> </a:t>
            </a:r>
          </a:p>
        </p:txBody>
      </p:sp>
    </p:spTree>
    <p:extLst>
      <p:ext uri="{BB962C8B-B14F-4D97-AF65-F5344CB8AC3E}">
        <p14:creationId xmlns:p14="http://schemas.microsoft.com/office/powerpoint/2010/main" val="2425841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280DF2D-7E0E-50DD-9B70-24930D0EDAB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3CFA70E-900C-C164-CC8A-EB30FF7DB0A1}"/>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3" name="CaixaDeTexto 2">
            <a:extLst>
              <a:ext uri="{FF2B5EF4-FFF2-40B4-BE49-F238E27FC236}">
                <a16:creationId xmlns:a16="http://schemas.microsoft.com/office/drawing/2014/main" id="{AFC543ED-684D-54F5-38C7-E37139D99C0E}"/>
              </a:ext>
            </a:extLst>
          </p:cNvPr>
          <p:cNvSpPr txBox="1"/>
          <p:nvPr/>
        </p:nvSpPr>
        <p:spPr>
          <a:xfrm>
            <a:off x="512618" y="317286"/>
            <a:ext cx="7949821" cy="4278094"/>
          </a:xfrm>
          <a:prstGeom prst="rect">
            <a:avLst/>
          </a:prstGeom>
          <a:noFill/>
        </p:spPr>
        <p:txBody>
          <a:bodyPr wrap="square">
            <a:spAutoFit/>
          </a:bodyPr>
          <a:lstStyle/>
          <a:p>
            <a:pPr algn="ctr"/>
            <a:endParaRPr lang="pt-BR" sz="1050" dirty="0"/>
          </a:p>
          <a:p>
            <a:pPr algn="ctr"/>
            <a:r>
              <a:rPr lang="pt-BR" sz="1200" b="1" dirty="0"/>
              <a:t>Inexigibilidade de licitação em decorrência do credenciamento</a:t>
            </a:r>
          </a:p>
          <a:p>
            <a:pPr algn="ctr"/>
            <a:endParaRPr lang="pt-BR" sz="1200" b="1" dirty="0"/>
          </a:p>
          <a:p>
            <a:pPr algn="just"/>
            <a:r>
              <a:rPr lang="pt-BR" sz="1200" dirty="0"/>
              <a:t>“O credenciamento que traduz situação de inexigibilidade deve ser tomado como excepcional, interpretado restritivamente, destinado apenas aos casos em que efetivamente for inviável a competição”. (cf. </a:t>
            </a:r>
            <a:r>
              <a:rPr lang="pt-BR" sz="1200" dirty="0" err="1"/>
              <a:t>Niebuhr</a:t>
            </a:r>
            <a:r>
              <a:rPr lang="pt-BR" sz="1200" dirty="0"/>
              <a:t>, Op. Cit. p. 249.)</a:t>
            </a:r>
          </a:p>
          <a:p>
            <a:pPr algn="ctr"/>
            <a:endParaRPr lang="pt-BR" sz="1200" b="1" dirty="0"/>
          </a:p>
          <a:p>
            <a:pPr algn="ctr"/>
            <a:endParaRPr lang="pt-BR" sz="1200" dirty="0"/>
          </a:p>
          <a:p>
            <a:r>
              <a:rPr lang="pt-BR" sz="1200" b="1" dirty="0"/>
              <a:t>Previsão legal: Art. 74 da Lei 14.133/2021</a:t>
            </a:r>
          </a:p>
          <a:p>
            <a:endParaRPr lang="pt-BR" sz="1200" b="1" dirty="0"/>
          </a:p>
          <a:p>
            <a:r>
              <a:rPr lang="pt-BR" sz="1200" i="1" dirty="0"/>
              <a:t>“Art. 74. É inexigível a licitação quando inviável a competição, em especial nos casos de:</a:t>
            </a:r>
            <a:endParaRPr lang="pt-BR" sz="1200" dirty="0"/>
          </a:p>
          <a:p>
            <a:r>
              <a:rPr lang="pt-BR" sz="1200" i="1" dirty="0"/>
              <a:t>(...)</a:t>
            </a:r>
            <a:endParaRPr lang="pt-BR" sz="1200" dirty="0"/>
          </a:p>
          <a:p>
            <a:r>
              <a:rPr lang="pt-BR" sz="1200" i="1" dirty="0"/>
              <a:t>IV - objetos que devam ou possam ser contratados por meio de credenciamento;”</a:t>
            </a:r>
            <a:endParaRPr lang="pt-BR" sz="1200" dirty="0"/>
          </a:p>
          <a:p>
            <a:pPr lvl="0"/>
            <a:r>
              <a:rPr lang="pt-BR" sz="1200" u="sng" dirty="0"/>
              <a:t>Inviabilidade de competição</a:t>
            </a:r>
            <a:r>
              <a:rPr lang="pt-BR" sz="1200" dirty="0"/>
              <a:t> decorrente do credenciamento de todos os fornecedores interessados (“</a:t>
            </a:r>
            <a:r>
              <a:rPr lang="pt-BR" sz="1200" i="1" dirty="0"/>
              <a:t>ausência de relação de exclusão</a:t>
            </a:r>
            <a:r>
              <a:rPr lang="pt-BR" sz="1200" dirty="0"/>
              <a:t>”, cf. </a:t>
            </a:r>
            <a:r>
              <a:rPr lang="pt-BR" sz="1200" dirty="0" err="1"/>
              <a:t>Niebuhr</a:t>
            </a:r>
            <a:r>
              <a:rPr lang="pt-BR" sz="1200" dirty="0"/>
              <a:t>, p. 247) no caso dos incisos I e II do artigo 79.</a:t>
            </a:r>
          </a:p>
          <a:p>
            <a:pPr lvl="0"/>
            <a:r>
              <a:rPr lang="pt-BR" sz="1200" u="sng" dirty="0"/>
              <a:t>Inviabilidade de competição decorrente da dinamicidade do mercado que impossibilita a fixação de um preço máximo estável, apto a balizar a licitação</a:t>
            </a:r>
            <a:r>
              <a:rPr lang="pt-BR" sz="1200" dirty="0"/>
              <a:t>, nos casos do inciso III do art. 79. </a:t>
            </a:r>
          </a:p>
          <a:p>
            <a:pPr algn="just"/>
            <a:endParaRPr lang="pt-BR" sz="1200" dirty="0"/>
          </a:p>
          <a:p>
            <a:pPr algn="just"/>
            <a:r>
              <a:rPr lang="pt-BR" sz="1200" b="1" dirty="0"/>
              <a:t> +++Possível desvantagem do credenciamento: </a:t>
            </a:r>
            <a:r>
              <a:rPr lang="pt-BR" sz="1200" dirty="0"/>
              <a:t>Dificuldade na fiscalização de múltiplas contratações. </a:t>
            </a:r>
          </a:p>
          <a:p>
            <a:pPr lvl="0"/>
            <a:endParaRPr lang="pt-BR" sz="1050" dirty="0"/>
          </a:p>
          <a:p>
            <a:r>
              <a:rPr lang="pt-BR" sz="1050" dirty="0"/>
              <a:t> </a:t>
            </a:r>
          </a:p>
          <a:p>
            <a:endParaRPr lang="pt-BR" sz="1050" dirty="0"/>
          </a:p>
          <a:p>
            <a:r>
              <a:rPr lang="pt-BR" dirty="0"/>
              <a:t> </a:t>
            </a:r>
          </a:p>
        </p:txBody>
      </p:sp>
    </p:spTree>
    <p:extLst>
      <p:ext uri="{BB962C8B-B14F-4D97-AF65-F5344CB8AC3E}">
        <p14:creationId xmlns:p14="http://schemas.microsoft.com/office/powerpoint/2010/main" val="371481065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12983</Words>
  <Application>Microsoft Office PowerPoint</Application>
  <PresentationFormat>Apresentação na tela (16:9)</PresentationFormat>
  <Paragraphs>898</Paragraphs>
  <Slides>58</Slides>
  <Notes>58</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58</vt:i4>
      </vt:variant>
    </vt:vector>
  </HeadingPairs>
  <TitlesOfParts>
    <vt:vector size="65" baseType="lpstr">
      <vt:lpstr>Wingdings</vt:lpstr>
      <vt:lpstr>-apple-system</vt:lpstr>
      <vt:lpstr>Symbol</vt:lpstr>
      <vt:lpstr>Calibri</vt:lpstr>
      <vt:lpstr>Arial</vt:lpstr>
      <vt:lpstr>Montserrat</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Gabriela Borges</dc:creator>
  <cp:lastModifiedBy>Gabriela Borges</cp:lastModifiedBy>
  <cp:revision>3</cp:revision>
  <dcterms:modified xsi:type="dcterms:W3CDTF">2026-05-22T12:13:04Z</dcterms:modified>
</cp:coreProperties>
</file>